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 id="2147483717" r:id="rId2"/>
  </p:sldMasterIdLst>
  <p:notesMasterIdLst>
    <p:notesMasterId r:id="rId20"/>
  </p:notesMasterIdLst>
  <p:sldIdLst>
    <p:sldId id="267" r:id="rId3"/>
    <p:sldId id="268" r:id="rId4"/>
    <p:sldId id="256" r:id="rId5"/>
    <p:sldId id="257" r:id="rId6"/>
    <p:sldId id="258" r:id="rId7"/>
    <p:sldId id="259" r:id="rId8"/>
    <p:sldId id="260" r:id="rId9"/>
    <p:sldId id="269" r:id="rId10"/>
    <p:sldId id="261" r:id="rId11"/>
    <p:sldId id="270" r:id="rId12"/>
    <p:sldId id="263" r:id="rId13"/>
    <p:sldId id="264" r:id="rId14"/>
    <p:sldId id="265" r:id="rId15"/>
    <p:sldId id="271" r:id="rId16"/>
    <p:sldId id="273" r:id="rId17"/>
    <p:sldId id="274" r:id="rId18"/>
    <p:sldId id="272" r:id="rId19"/>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6E91EC4-CBDC-4E6E-90AC-31C04D89C3AC}">
          <p14:sldIdLst>
            <p14:sldId id="267"/>
            <p14:sldId id="268"/>
            <p14:sldId id="256"/>
            <p14:sldId id="257"/>
            <p14:sldId id="258"/>
            <p14:sldId id="259"/>
            <p14:sldId id="260"/>
            <p14:sldId id="269"/>
            <p14:sldId id="261"/>
            <p14:sldId id="270"/>
            <p14:sldId id="263"/>
            <p14:sldId id="264"/>
            <p14:sldId id="265"/>
            <p14:sldId id="271"/>
            <p14:sldId id="273"/>
            <p14:sldId id="274"/>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391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764DE79-268F-4C1A-8933-263129D2AF90}" type="datetimeFigureOut">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8342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269094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7876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482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658379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44485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91371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4422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1390256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778256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769124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4891393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025007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534082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2458143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275954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02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9785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185703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902433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80484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750745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738780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6/30/2024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2385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C764DE79-268F-4C1A-8933-263129D2AF90}" type="datetimeFigureOut">
              <a:rPr lang="en-US" smtClean="0"/>
              <a:t>6/30/2024</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8F63A3B-78C7-47BE-AE5E-E10140E04643}" type="slidenum">
              <a:rPr lang="en-US" smtClean="0"/>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81546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6/30/2024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549243277"/>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hyperlink" Target="https://ipl-win-predictor-yq.streamlit.app/" TargetMode="External"/><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hyperlink" Target="https://www.credly.com/badges/c05a687f-e2fe-43da-b604-f44e7cceda35/public_url" TargetMode="External"/><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www.credly.com/badges/743b9b49-39b1-4506-8ae9-be06b74fc5a9/public_url" TargetMode="External"/><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ipl-win-predictor-yq.streamlit.app/"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hyperlink" Target="https://github.com/ashishkr678/ipl-win-predictor" TargetMode="External"/><Relationship Id="rId5" Type="http://schemas.openxmlformats.org/officeDocument/2006/relationships/hyperlink" Target="https://github.com/ashishkr678" TargetMode="External"/><Relationship Id="rId4" Type="http://schemas.openxmlformats.org/officeDocument/2006/relationships/hyperlink" Target="https://www.linkedin.com/in/ashish-kr0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491740"/>
            <a:ext cx="4869180" cy="3246120"/>
          </a:xfrm>
          <a:prstGeom prst="rect">
            <a:avLst/>
          </a:prstGeom>
        </p:spPr>
      </p:pic>
      <p:sp>
        <p:nvSpPr>
          <p:cNvPr id="6" name="Text 2"/>
          <p:cNvSpPr/>
          <p:nvPr/>
        </p:nvSpPr>
        <p:spPr>
          <a:xfrm>
            <a:off x="864037" y="1717000"/>
            <a:ext cx="7415927" cy="1543050"/>
          </a:xfrm>
          <a:prstGeom prst="rect">
            <a:avLst/>
          </a:prstGeom>
          <a:noFill/>
          <a:ln/>
        </p:spPr>
        <p:txBody>
          <a:bodyPr wrap="square" rtlCol="0" anchor="t"/>
          <a:lstStyle/>
          <a:p>
            <a:pPr marL="0" marR="0" lvl="0" indent="0" algn="l" defTabSz="914400" rtl="0" eaLnBrk="1" fontAlgn="auto" latinLnBrk="0" hangingPunct="1">
              <a:lnSpc>
                <a:spcPts val="6075"/>
              </a:lnSpc>
              <a:spcBef>
                <a:spcPts val="0"/>
              </a:spcBef>
              <a:spcAft>
                <a:spcPts val="0"/>
              </a:spcAft>
              <a:buClrTx/>
              <a:buSzTx/>
              <a:buFontTx/>
              <a:buNone/>
              <a:tabLst/>
              <a:defRPr/>
            </a:pPr>
            <a:r>
              <a:rPr kumimoji="0" lang="en-US" sz="4860" b="0" i="0" u="none" strike="noStrike" kern="1200" cap="none" spc="0" normalizeH="0" baseline="0" noProof="0" dirty="0">
                <a:ln>
                  <a:noFill/>
                </a:ln>
                <a:solidFill>
                  <a:srgbClr val="F2F2F3"/>
                </a:solidFill>
                <a:effectLst/>
                <a:uLnTx/>
                <a:uFillTx/>
                <a:latin typeface="Poppins" pitchFamily="34" charset="0"/>
                <a:ea typeface="Poppins" pitchFamily="34" charset="-122"/>
                <a:cs typeface="Poppins" pitchFamily="34" charset="-120"/>
              </a:rPr>
              <a:t>Machine Learning Project: </a:t>
            </a:r>
            <a:endParaRPr kumimoji="0" lang="en-US" sz="48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3"/>
          <p:cNvSpPr/>
          <p:nvPr/>
        </p:nvSpPr>
        <p:spPr>
          <a:xfrm>
            <a:off x="864037" y="3630335"/>
            <a:ext cx="6172200" cy="771525"/>
          </a:xfrm>
          <a:prstGeom prst="rect">
            <a:avLst/>
          </a:prstGeom>
          <a:noFill/>
          <a:ln/>
        </p:spPr>
        <p:txBody>
          <a:bodyPr wrap="none" rtlCol="0" anchor="t"/>
          <a:lstStyle/>
          <a:p>
            <a:pPr marL="0" marR="0" lvl="0" indent="0" algn="l" defTabSz="914400" rtl="0" eaLnBrk="1" fontAlgn="auto" latinLnBrk="0" hangingPunct="1">
              <a:lnSpc>
                <a:spcPts val="6075"/>
              </a:lnSpc>
              <a:spcBef>
                <a:spcPts val="0"/>
              </a:spcBef>
              <a:spcAft>
                <a:spcPts val="0"/>
              </a:spcAft>
              <a:buClrTx/>
              <a:buSzTx/>
              <a:buFontTx/>
              <a:buNone/>
              <a:tabLst/>
              <a:defRPr/>
            </a:pPr>
            <a:r>
              <a:rPr kumimoji="0" lang="en-US" sz="4860" b="0" i="0" u="none" strike="noStrike" kern="1200" cap="none" spc="0" normalizeH="0" baseline="0" noProof="0" dirty="0">
                <a:ln>
                  <a:noFill/>
                </a:ln>
                <a:solidFill>
                  <a:srgbClr val="F2F2F3"/>
                </a:solidFill>
                <a:effectLst/>
                <a:uLnTx/>
                <a:uFillTx/>
                <a:latin typeface="Poppins" pitchFamily="34" charset="0"/>
                <a:ea typeface="Poppins" pitchFamily="34" charset="-122"/>
                <a:cs typeface="Poppins" pitchFamily="34" charset="-120"/>
              </a:rPr>
              <a:t>IPL Win Predictor</a:t>
            </a:r>
            <a:endParaRPr kumimoji="0" lang="en-US" sz="48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4"/>
          <p:cNvSpPr/>
          <p:nvPr/>
        </p:nvSpPr>
        <p:spPr>
          <a:xfrm>
            <a:off x="864037" y="4772144"/>
            <a:ext cx="74159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Presented By: Ashish Kumar</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5"/>
          <p:cNvSpPr/>
          <p:nvPr/>
        </p:nvSpPr>
        <p:spPr>
          <a:xfrm>
            <a:off x="864037" y="5444847"/>
            <a:ext cx="74159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College Name: GITA Autonomous College, Bhubaneswar</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6"/>
          <p:cNvSpPr/>
          <p:nvPr/>
        </p:nvSpPr>
        <p:spPr>
          <a:xfrm>
            <a:off x="864037" y="6117550"/>
            <a:ext cx="74159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Department: Computer Science And Technology</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662392"/>
          </a:xfrm>
          <a:prstGeom prst="rect">
            <a:avLst/>
          </a:prstGeom>
          <a:solidFill>
            <a:srgbClr val="050505"/>
          </a:solidFill>
          <a:ln/>
        </p:spPr>
      </p:sp>
      <p:sp>
        <p:nvSpPr>
          <p:cNvPr id="4" name="Text 2"/>
          <p:cNvSpPr/>
          <p:nvPr/>
        </p:nvSpPr>
        <p:spPr>
          <a:xfrm>
            <a:off x="2594967" y="475178"/>
            <a:ext cx="6035397" cy="540068"/>
          </a:xfrm>
          <a:prstGeom prst="rect">
            <a:avLst/>
          </a:prstGeom>
          <a:noFill/>
          <a:ln/>
        </p:spPr>
        <p:txBody>
          <a:bodyPr wrap="none" rtlCol="0" anchor="t"/>
          <a:lstStyle/>
          <a:p>
            <a:pPr marL="0" marR="0" lvl="0" indent="0" algn="l" defTabSz="914400" rtl="0" eaLnBrk="1" fontAlgn="auto" latinLnBrk="0" hangingPunct="1">
              <a:lnSpc>
                <a:spcPts val="4253"/>
              </a:lnSpc>
              <a:spcBef>
                <a:spcPts val="0"/>
              </a:spcBef>
              <a:spcAft>
                <a:spcPts val="0"/>
              </a:spcAft>
              <a:buClrTx/>
              <a:buSzTx/>
              <a:buFontTx/>
              <a:buNone/>
              <a:tabLst/>
              <a:defRPr/>
            </a:pPr>
            <a:r>
              <a:rPr kumimoji="0" lang="en-US" sz="3402" b="0" i="0" u="none" strike="noStrike" kern="1200" cap="none" spc="0" normalizeH="0" baseline="0" noProof="0" dirty="0">
                <a:ln>
                  <a:noFill/>
                </a:ln>
                <a:solidFill>
                  <a:srgbClr val="F2F2F3"/>
                </a:solidFill>
                <a:effectLst/>
                <a:uLnTx/>
                <a:uFillTx/>
                <a:latin typeface="Poppins" pitchFamily="34" charset="0"/>
                <a:ea typeface="Poppins" pitchFamily="34" charset="-122"/>
                <a:cs typeface="Poppins" pitchFamily="34" charset="-120"/>
              </a:rPr>
              <a:t>Integration And Deployment</a:t>
            </a:r>
            <a:endParaRPr kumimoji="0" lang="en-US" sz="3402"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age 0" descr="preencoded.png"/>
          <p:cNvPicPr>
            <a:picLocks noChangeAspect="1"/>
          </p:cNvPicPr>
          <p:nvPr/>
        </p:nvPicPr>
        <p:blipFill>
          <a:blip r:embed="rId3"/>
          <a:stretch>
            <a:fillRect/>
          </a:stretch>
        </p:blipFill>
        <p:spPr>
          <a:xfrm>
            <a:off x="2594967" y="1274445"/>
            <a:ext cx="864037" cy="1382554"/>
          </a:xfrm>
          <a:prstGeom prst="rect">
            <a:avLst/>
          </a:prstGeom>
        </p:spPr>
      </p:pic>
      <p:sp>
        <p:nvSpPr>
          <p:cNvPr id="6" name="Text 3"/>
          <p:cNvSpPr/>
          <p:nvPr/>
        </p:nvSpPr>
        <p:spPr>
          <a:xfrm>
            <a:off x="3718203" y="1447205"/>
            <a:ext cx="2618542" cy="323969"/>
          </a:xfrm>
          <a:prstGeom prst="rect">
            <a:avLst/>
          </a:prstGeom>
          <a:noFill/>
          <a:ln/>
        </p:spPr>
        <p:txBody>
          <a:bodyPr wrap="none" rtlCol="0" anchor="t"/>
          <a:lstStyle/>
          <a:p>
            <a:pPr marL="0" marR="0" lvl="0" indent="0" algn="l" defTabSz="914400" rtl="0" eaLnBrk="1" fontAlgn="auto" latinLnBrk="0" hangingPunct="1">
              <a:lnSpc>
                <a:spcPts val="2552"/>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Frontend Integration</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3718203" y="1874758"/>
            <a:ext cx="8317111" cy="276582"/>
          </a:xfrm>
          <a:prstGeom prst="rect">
            <a:avLst/>
          </a:prstGeom>
          <a:noFill/>
          <a:ln/>
        </p:spPr>
        <p:txBody>
          <a:bodyPr wrap="none" rtlCol="0" anchor="t"/>
          <a:lstStyle/>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Integrate the model with frontend web app to retrieve real-time match information.</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Image 1" descr="preencoded.png"/>
          <p:cNvPicPr>
            <a:picLocks noChangeAspect="1"/>
          </p:cNvPicPr>
          <p:nvPr/>
        </p:nvPicPr>
        <p:blipFill>
          <a:blip r:embed="rId4"/>
          <a:stretch>
            <a:fillRect/>
          </a:stretch>
        </p:blipFill>
        <p:spPr>
          <a:xfrm>
            <a:off x="2594967" y="2656999"/>
            <a:ext cx="864037" cy="1382554"/>
          </a:xfrm>
          <a:prstGeom prst="rect">
            <a:avLst/>
          </a:prstGeom>
        </p:spPr>
      </p:pic>
      <p:sp>
        <p:nvSpPr>
          <p:cNvPr id="9" name="Text 5"/>
          <p:cNvSpPr/>
          <p:nvPr/>
        </p:nvSpPr>
        <p:spPr>
          <a:xfrm>
            <a:off x="3718203" y="2829758"/>
            <a:ext cx="2592229" cy="323969"/>
          </a:xfrm>
          <a:prstGeom prst="rect">
            <a:avLst/>
          </a:prstGeom>
          <a:noFill/>
          <a:ln/>
        </p:spPr>
        <p:txBody>
          <a:bodyPr wrap="none" rtlCol="0" anchor="t"/>
          <a:lstStyle/>
          <a:p>
            <a:pPr marL="0" marR="0" lvl="0" indent="0" algn="l" defTabSz="914400" rtl="0" eaLnBrk="1" fontAlgn="auto" latinLnBrk="0" hangingPunct="1">
              <a:lnSpc>
                <a:spcPts val="2552"/>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Data Processing</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6"/>
          <p:cNvSpPr/>
          <p:nvPr/>
        </p:nvSpPr>
        <p:spPr>
          <a:xfrm>
            <a:off x="3718203" y="3257312"/>
            <a:ext cx="8317111" cy="276582"/>
          </a:xfrm>
          <a:prstGeom prst="rect">
            <a:avLst/>
          </a:prstGeom>
          <a:noFill/>
          <a:ln/>
        </p:spPr>
        <p:txBody>
          <a:bodyPr wrap="none" rtlCol="0" anchor="t"/>
          <a:lstStyle/>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Prepare the data for seamless integration with the trained machine learning model.</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Image 2" descr="preencoded.png"/>
          <p:cNvPicPr>
            <a:picLocks noChangeAspect="1"/>
          </p:cNvPicPr>
          <p:nvPr/>
        </p:nvPicPr>
        <p:blipFill>
          <a:blip r:embed="rId5"/>
          <a:stretch>
            <a:fillRect/>
          </a:stretch>
        </p:blipFill>
        <p:spPr>
          <a:xfrm>
            <a:off x="2594967" y="4039553"/>
            <a:ext cx="864037" cy="1382554"/>
          </a:xfrm>
          <a:prstGeom prst="rect">
            <a:avLst/>
          </a:prstGeom>
        </p:spPr>
      </p:pic>
      <p:sp>
        <p:nvSpPr>
          <p:cNvPr id="12" name="Text 7"/>
          <p:cNvSpPr/>
          <p:nvPr/>
        </p:nvSpPr>
        <p:spPr>
          <a:xfrm>
            <a:off x="3718203" y="4212312"/>
            <a:ext cx="2787729" cy="323969"/>
          </a:xfrm>
          <a:prstGeom prst="rect">
            <a:avLst/>
          </a:prstGeom>
          <a:noFill/>
          <a:ln/>
        </p:spPr>
        <p:txBody>
          <a:bodyPr wrap="none" rtlCol="0" anchor="t"/>
          <a:lstStyle/>
          <a:p>
            <a:pPr marL="0" marR="0" lvl="0" indent="0" algn="l" defTabSz="914400" rtl="0" eaLnBrk="1" fontAlgn="auto" latinLnBrk="0" hangingPunct="1">
              <a:lnSpc>
                <a:spcPts val="2552"/>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Prediction Generation</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8"/>
          <p:cNvSpPr/>
          <p:nvPr/>
        </p:nvSpPr>
        <p:spPr>
          <a:xfrm>
            <a:off x="3718203" y="4639866"/>
            <a:ext cx="8317111" cy="276582"/>
          </a:xfrm>
          <a:prstGeom prst="rect">
            <a:avLst/>
          </a:prstGeom>
          <a:noFill/>
          <a:ln/>
        </p:spPr>
        <p:txBody>
          <a:bodyPr wrap="none" rtlCol="0" anchor="t"/>
          <a:lstStyle/>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Leverage the model to generate accurate match outcome predictions.</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Image 3" descr="preencoded.png"/>
          <p:cNvPicPr>
            <a:picLocks noChangeAspect="1"/>
          </p:cNvPicPr>
          <p:nvPr/>
        </p:nvPicPr>
        <p:blipFill>
          <a:blip r:embed="rId6"/>
          <a:stretch>
            <a:fillRect/>
          </a:stretch>
        </p:blipFill>
        <p:spPr>
          <a:xfrm>
            <a:off x="2594967" y="5422106"/>
            <a:ext cx="864037" cy="1382554"/>
          </a:xfrm>
          <a:prstGeom prst="rect">
            <a:avLst/>
          </a:prstGeom>
        </p:spPr>
      </p:pic>
      <p:sp>
        <p:nvSpPr>
          <p:cNvPr id="15" name="Text 9"/>
          <p:cNvSpPr/>
          <p:nvPr/>
        </p:nvSpPr>
        <p:spPr>
          <a:xfrm>
            <a:off x="3718203" y="5594866"/>
            <a:ext cx="2592229" cy="323969"/>
          </a:xfrm>
          <a:prstGeom prst="rect">
            <a:avLst/>
          </a:prstGeom>
          <a:noFill/>
          <a:ln/>
        </p:spPr>
        <p:txBody>
          <a:bodyPr wrap="none" rtlCol="0" anchor="t"/>
          <a:lstStyle/>
          <a:p>
            <a:pPr marL="0" marR="0" lvl="0" indent="0" algn="l" defTabSz="914400" rtl="0" eaLnBrk="1" fontAlgn="auto" latinLnBrk="0" hangingPunct="1">
              <a:lnSpc>
                <a:spcPts val="2552"/>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Display Results</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0"/>
          <p:cNvSpPr/>
          <p:nvPr/>
        </p:nvSpPr>
        <p:spPr>
          <a:xfrm>
            <a:off x="3718203" y="6022419"/>
            <a:ext cx="8317111" cy="276582"/>
          </a:xfrm>
          <a:prstGeom prst="rect">
            <a:avLst/>
          </a:prstGeom>
          <a:noFill/>
          <a:ln/>
        </p:spPr>
        <p:txBody>
          <a:bodyPr wrap="none" rtlCol="0" anchor="t"/>
          <a:lstStyle/>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Present the predictions to users in a clear, user-friendly format.</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Image 4" descr="preencoded.png"/>
          <p:cNvPicPr>
            <a:picLocks noChangeAspect="1"/>
          </p:cNvPicPr>
          <p:nvPr/>
        </p:nvPicPr>
        <p:blipFill>
          <a:blip r:embed="rId7"/>
          <a:stretch>
            <a:fillRect/>
          </a:stretch>
        </p:blipFill>
        <p:spPr>
          <a:xfrm>
            <a:off x="2594967" y="6804660"/>
            <a:ext cx="864037" cy="1382554"/>
          </a:xfrm>
          <a:prstGeom prst="rect">
            <a:avLst/>
          </a:prstGeom>
        </p:spPr>
      </p:pic>
      <p:sp>
        <p:nvSpPr>
          <p:cNvPr id="18" name="Text 11"/>
          <p:cNvSpPr/>
          <p:nvPr/>
        </p:nvSpPr>
        <p:spPr>
          <a:xfrm>
            <a:off x="3718203" y="6977420"/>
            <a:ext cx="2592229" cy="323969"/>
          </a:xfrm>
          <a:prstGeom prst="rect">
            <a:avLst/>
          </a:prstGeom>
          <a:noFill/>
          <a:ln/>
        </p:spPr>
        <p:txBody>
          <a:bodyPr wrap="none" rtlCol="0" anchor="t"/>
          <a:lstStyle/>
          <a:p>
            <a:pPr marL="0" marR="0" lvl="0" indent="0" algn="l" defTabSz="914400" rtl="0" eaLnBrk="1" fontAlgn="auto" latinLnBrk="0" hangingPunct="1">
              <a:lnSpc>
                <a:spcPts val="2552"/>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Deployment</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2"/>
          <p:cNvSpPr/>
          <p:nvPr/>
        </p:nvSpPr>
        <p:spPr>
          <a:xfrm>
            <a:off x="3718203" y="7404973"/>
            <a:ext cx="8317111" cy="553164"/>
          </a:xfrm>
          <a:prstGeom prst="rect">
            <a:avLst/>
          </a:prstGeom>
          <a:noFill/>
          <a:ln/>
        </p:spPr>
        <p:txBody>
          <a:bodyPr wrap="square" rtlCol="0" anchor="t"/>
          <a:lstStyle/>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Deploy the web application on Streamlit, making the IPL predictor accessible to users.</a:t>
            </a:r>
          </a:p>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sng" strike="noStrike" kern="1200" cap="none" spc="0" normalizeH="0" baseline="0" noProof="0" dirty="0">
                <a:ln>
                  <a:noFill/>
                </a:ln>
                <a:solidFill>
                  <a:srgbClr val="F2F2F3"/>
                </a:solidFill>
                <a:effectLst/>
                <a:uLnTx/>
                <a:uFillTx/>
                <a:latin typeface="Roboto" pitchFamily="34" charset="0"/>
                <a:ea typeface="Roboto" pitchFamily="34" charset="-122"/>
                <a:cs typeface="Roboto" pitchFamily="34" charset="-120"/>
                <a:hlinkClick r:id="rId8">
                  <a:extLst>
                    <a:ext uri="{A12FA001-AC4F-418D-AE19-62706E023703}">
                      <ahyp:hlinkClr xmlns:ahyp="http://schemas.microsoft.com/office/drawing/2018/hyperlinkcolor" val="tx"/>
                    </a:ext>
                  </a:extLst>
                </a:hlinkClick>
              </a:rPr>
              <a:t>https://ipl-win-predictor-yq.streamlit.app/</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0" y="0"/>
            <a:ext cx="14630400" cy="2436376"/>
          </a:xfrm>
          <a:prstGeom prst="rect">
            <a:avLst/>
          </a:prstGeom>
        </p:spPr>
      </p:pic>
      <p:sp>
        <p:nvSpPr>
          <p:cNvPr id="5" name="Text 2"/>
          <p:cNvSpPr/>
          <p:nvPr/>
        </p:nvSpPr>
        <p:spPr>
          <a:xfrm>
            <a:off x="1991678" y="2973586"/>
            <a:ext cx="4872752" cy="609124"/>
          </a:xfrm>
          <a:prstGeom prst="rect">
            <a:avLst/>
          </a:prstGeom>
          <a:noFill/>
          <a:ln/>
        </p:spPr>
        <p:txBody>
          <a:bodyPr wrap="none" rtlCol="0" anchor="t"/>
          <a:lstStyle/>
          <a:p>
            <a:pPr marL="0" indent="0">
              <a:lnSpc>
                <a:spcPts val="4796"/>
              </a:lnSpc>
              <a:buNone/>
            </a:pPr>
            <a:r>
              <a:rPr lang="en-US" sz="3837" dirty="0">
                <a:solidFill>
                  <a:srgbClr val="F2F2F3"/>
                </a:solidFill>
                <a:latin typeface="Poppins" pitchFamily="34" charset="0"/>
                <a:ea typeface="Poppins" pitchFamily="34" charset="-122"/>
                <a:cs typeface="Poppins" pitchFamily="34" charset="-120"/>
              </a:rPr>
              <a:t>Result</a:t>
            </a:r>
            <a:endParaRPr lang="en-US" sz="3837" dirty="0"/>
          </a:p>
        </p:txBody>
      </p:sp>
      <p:sp>
        <p:nvSpPr>
          <p:cNvPr id="6" name="Text 3"/>
          <p:cNvSpPr/>
          <p:nvPr/>
        </p:nvSpPr>
        <p:spPr>
          <a:xfrm>
            <a:off x="1991678" y="3875008"/>
            <a:ext cx="10647045" cy="935474"/>
          </a:xfrm>
          <a:prstGeom prst="rect">
            <a:avLst/>
          </a:prstGeom>
          <a:noFill/>
          <a:ln/>
        </p:spPr>
        <p:txBody>
          <a:bodyPr wrap="square" rtlCol="0" anchor="t"/>
          <a:lstStyle/>
          <a:p>
            <a:pPr marL="0" indent="0">
              <a:lnSpc>
                <a:spcPts val="2456"/>
              </a:lnSpc>
              <a:buNone/>
            </a:pPr>
            <a:r>
              <a:rPr lang="en-US" sz="1535" dirty="0">
                <a:solidFill>
                  <a:srgbClr val="E5E0DF"/>
                </a:solidFill>
                <a:latin typeface="Roboto" pitchFamily="34" charset="0"/>
                <a:ea typeface="Roboto" pitchFamily="34" charset="-122"/>
                <a:cs typeface="Roboto" pitchFamily="34" charset="-120"/>
              </a:rPr>
              <a:t>The development of an AI-powered IPL win predictor has the potential to revolutionize the way fans engage with the tournament. By providing accurate and reliable predictions, the system can enhance the viewing experience and contribute to a deeper understanding of the game.</a:t>
            </a:r>
            <a:endParaRPr lang="en-US" sz="1535" dirty="0"/>
          </a:p>
        </p:txBody>
      </p:sp>
      <p:pic>
        <p:nvPicPr>
          <p:cNvPr id="7" name="Image 1" descr="preencoded.png"/>
          <p:cNvPicPr>
            <a:picLocks noChangeAspect="1"/>
          </p:cNvPicPr>
          <p:nvPr/>
        </p:nvPicPr>
        <p:blipFill>
          <a:blip r:embed="rId4"/>
          <a:stretch>
            <a:fillRect/>
          </a:stretch>
        </p:blipFill>
        <p:spPr>
          <a:xfrm>
            <a:off x="1991678" y="5029676"/>
            <a:ext cx="487204" cy="487204"/>
          </a:xfrm>
          <a:prstGeom prst="rect">
            <a:avLst/>
          </a:prstGeom>
        </p:spPr>
      </p:pic>
      <p:sp>
        <p:nvSpPr>
          <p:cNvPr id="8" name="Text 4"/>
          <p:cNvSpPr/>
          <p:nvPr/>
        </p:nvSpPr>
        <p:spPr>
          <a:xfrm>
            <a:off x="1991678" y="5711785"/>
            <a:ext cx="2833449" cy="304443"/>
          </a:xfrm>
          <a:prstGeom prst="rect">
            <a:avLst/>
          </a:prstGeom>
          <a:noFill/>
          <a:ln/>
        </p:spPr>
        <p:txBody>
          <a:bodyPr wrap="none" rtlCol="0" anchor="t"/>
          <a:lstStyle/>
          <a:p>
            <a:pPr marL="0" indent="0" algn="l">
              <a:lnSpc>
                <a:spcPts val="2398"/>
              </a:lnSpc>
              <a:buNone/>
            </a:pPr>
            <a:r>
              <a:rPr lang="en-US" sz="1918" dirty="0">
                <a:solidFill>
                  <a:srgbClr val="E5E0DF"/>
                </a:solidFill>
                <a:latin typeface="Poppins" pitchFamily="34" charset="0"/>
                <a:ea typeface="Poppins" pitchFamily="34" charset="-122"/>
                <a:cs typeface="Poppins" pitchFamily="34" charset="-120"/>
              </a:rPr>
              <a:t>Increased Engagement</a:t>
            </a:r>
            <a:endParaRPr lang="en-US" sz="1918" dirty="0"/>
          </a:p>
        </p:txBody>
      </p:sp>
      <p:sp>
        <p:nvSpPr>
          <p:cNvPr id="9" name="Text 5"/>
          <p:cNvSpPr/>
          <p:nvPr/>
        </p:nvSpPr>
        <p:spPr>
          <a:xfrm>
            <a:off x="1991678" y="6133148"/>
            <a:ext cx="3354110" cy="1247299"/>
          </a:xfrm>
          <a:prstGeom prst="rect">
            <a:avLst/>
          </a:prstGeom>
          <a:noFill/>
          <a:ln/>
        </p:spPr>
        <p:txBody>
          <a:bodyPr wrap="square" rtlCol="0" anchor="t"/>
          <a:lstStyle/>
          <a:p>
            <a:pPr marL="0" indent="0" algn="l">
              <a:lnSpc>
                <a:spcPts val="2456"/>
              </a:lnSpc>
              <a:buNone/>
            </a:pPr>
            <a:r>
              <a:rPr lang="en-US" sz="1535" dirty="0">
                <a:solidFill>
                  <a:srgbClr val="E5E0DF"/>
                </a:solidFill>
                <a:latin typeface="Roboto" pitchFamily="34" charset="0"/>
                <a:ea typeface="Roboto" pitchFamily="34" charset="-122"/>
                <a:cs typeface="Roboto" pitchFamily="34" charset="-120"/>
              </a:rPr>
              <a:t>The predictor can increase fan engagement by providing insights and predictions that enhance the viewing experience.</a:t>
            </a:r>
            <a:endParaRPr lang="en-US" sz="1535" dirty="0"/>
          </a:p>
        </p:txBody>
      </p:sp>
      <p:pic>
        <p:nvPicPr>
          <p:cNvPr id="10" name="Image 2" descr="preencoded.png"/>
          <p:cNvPicPr>
            <a:picLocks noChangeAspect="1"/>
          </p:cNvPicPr>
          <p:nvPr/>
        </p:nvPicPr>
        <p:blipFill>
          <a:blip r:embed="rId5"/>
          <a:stretch>
            <a:fillRect/>
          </a:stretch>
        </p:blipFill>
        <p:spPr>
          <a:xfrm>
            <a:off x="5638086" y="5029676"/>
            <a:ext cx="487204" cy="487204"/>
          </a:xfrm>
          <a:prstGeom prst="rect">
            <a:avLst/>
          </a:prstGeom>
        </p:spPr>
      </p:pic>
      <p:sp>
        <p:nvSpPr>
          <p:cNvPr id="11" name="Text 6"/>
          <p:cNvSpPr/>
          <p:nvPr/>
        </p:nvSpPr>
        <p:spPr>
          <a:xfrm>
            <a:off x="5638086" y="5711785"/>
            <a:ext cx="3288149" cy="304443"/>
          </a:xfrm>
          <a:prstGeom prst="rect">
            <a:avLst/>
          </a:prstGeom>
          <a:noFill/>
          <a:ln/>
        </p:spPr>
        <p:txBody>
          <a:bodyPr wrap="none" rtlCol="0" anchor="t"/>
          <a:lstStyle/>
          <a:p>
            <a:pPr marL="0" indent="0" algn="l">
              <a:lnSpc>
                <a:spcPts val="2398"/>
              </a:lnSpc>
              <a:buNone/>
            </a:pPr>
            <a:r>
              <a:rPr lang="en-US" sz="1918" dirty="0">
                <a:solidFill>
                  <a:srgbClr val="E5E0DF"/>
                </a:solidFill>
                <a:latin typeface="Poppins" pitchFamily="34" charset="0"/>
                <a:ea typeface="Poppins" pitchFamily="34" charset="-122"/>
                <a:cs typeface="Poppins" pitchFamily="34" charset="-120"/>
              </a:rPr>
              <a:t>Enhanced Decision-Making</a:t>
            </a:r>
            <a:endParaRPr lang="en-US" sz="1918" dirty="0"/>
          </a:p>
        </p:txBody>
      </p:sp>
      <p:sp>
        <p:nvSpPr>
          <p:cNvPr id="12" name="Text 7"/>
          <p:cNvSpPr/>
          <p:nvPr/>
        </p:nvSpPr>
        <p:spPr>
          <a:xfrm>
            <a:off x="5638086" y="6133148"/>
            <a:ext cx="3354110" cy="1247299"/>
          </a:xfrm>
          <a:prstGeom prst="rect">
            <a:avLst/>
          </a:prstGeom>
          <a:noFill/>
          <a:ln/>
        </p:spPr>
        <p:txBody>
          <a:bodyPr wrap="square" rtlCol="0" anchor="t"/>
          <a:lstStyle/>
          <a:p>
            <a:pPr marL="0" indent="0" algn="l">
              <a:lnSpc>
                <a:spcPts val="2456"/>
              </a:lnSpc>
              <a:buNone/>
            </a:pPr>
            <a:r>
              <a:rPr lang="en-US" sz="1535" dirty="0">
                <a:solidFill>
                  <a:srgbClr val="E5E0DF"/>
                </a:solidFill>
                <a:latin typeface="Roboto" pitchFamily="34" charset="0"/>
                <a:ea typeface="Roboto" pitchFamily="34" charset="-122"/>
                <a:cs typeface="Roboto" pitchFamily="34" charset="-120"/>
              </a:rPr>
              <a:t>The predictor can assist fantasy cricket players in making informed decisions by providing predictions based on data analysis.</a:t>
            </a:r>
            <a:endParaRPr lang="en-US" sz="1535" dirty="0"/>
          </a:p>
        </p:txBody>
      </p:sp>
      <p:pic>
        <p:nvPicPr>
          <p:cNvPr id="13" name="Image 3" descr="preencoded.png"/>
          <p:cNvPicPr>
            <a:picLocks noChangeAspect="1"/>
          </p:cNvPicPr>
          <p:nvPr/>
        </p:nvPicPr>
        <p:blipFill>
          <a:blip r:embed="rId6"/>
          <a:stretch>
            <a:fillRect/>
          </a:stretch>
        </p:blipFill>
        <p:spPr>
          <a:xfrm>
            <a:off x="9284494" y="5029676"/>
            <a:ext cx="487204" cy="487204"/>
          </a:xfrm>
          <a:prstGeom prst="rect">
            <a:avLst/>
          </a:prstGeom>
        </p:spPr>
      </p:pic>
      <p:sp>
        <p:nvSpPr>
          <p:cNvPr id="14" name="Text 8"/>
          <p:cNvSpPr/>
          <p:nvPr/>
        </p:nvSpPr>
        <p:spPr>
          <a:xfrm>
            <a:off x="9284494" y="5711785"/>
            <a:ext cx="2455307" cy="304443"/>
          </a:xfrm>
          <a:prstGeom prst="rect">
            <a:avLst/>
          </a:prstGeom>
          <a:noFill/>
          <a:ln/>
        </p:spPr>
        <p:txBody>
          <a:bodyPr wrap="none" rtlCol="0" anchor="t"/>
          <a:lstStyle/>
          <a:p>
            <a:pPr marL="0" indent="0" algn="l">
              <a:lnSpc>
                <a:spcPts val="2398"/>
              </a:lnSpc>
              <a:buNone/>
            </a:pPr>
            <a:r>
              <a:rPr lang="en-US" sz="1918" dirty="0">
                <a:solidFill>
                  <a:srgbClr val="E5E0DF"/>
                </a:solidFill>
                <a:latin typeface="Poppins" pitchFamily="34" charset="0"/>
                <a:ea typeface="Poppins" pitchFamily="34" charset="-122"/>
                <a:cs typeface="Poppins" pitchFamily="34" charset="-120"/>
              </a:rPr>
              <a:t>Data-Driven Insights</a:t>
            </a:r>
            <a:endParaRPr lang="en-US" sz="1918" dirty="0"/>
          </a:p>
        </p:txBody>
      </p:sp>
      <p:sp>
        <p:nvSpPr>
          <p:cNvPr id="15" name="Text 9"/>
          <p:cNvSpPr/>
          <p:nvPr/>
        </p:nvSpPr>
        <p:spPr>
          <a:xfrm>
            <a:off x="9284494" y="6133148"/>
            <a:ext cx="3354229" cy="1559123"/>
          </a:xfrm>
          <a:prstGeom prst="rect">
            <a:avLst/>
          </a:prstGeom>
          <a:noFill/>
          <a:ln/>
        </p:spPr>
        <p:txBody>
          <a:bodyPr wrap="square" rtlCol="0" anchor="t"/>
          <a:lstStyle/>
          <a:p>
            <a:pPr marL="0" indent="0" algn="l">
              <a:lnSpc>
                <a:spcPts val="2456"/>
              </a:lnSpc>
              <a:buNone/>
            </a:pPr>
            <a:r>
              <a:rPr lang="en-US" sz="1535" dirty="0">
                <a:solidFill>
                  <a:srgbClr val="E5E0DF"/>
                </a:solidFill>
                <a:latin typeface="Roboto" pitchFamily="34" charset="0"/>
                <a:ea typeface="Roboto" pitchFamily="34" charset="-122"/>
                <a:cs typeface="Roboto" pitchFamily="34" charset="-120"/>
              </a:rPr>
              <a:t>The predictor can provide data-driven insights into team performance, player statistics, and match outcomes, contributing to a deeper understanding of the game.</a:t>
            </a:r>
            <a:endParaRPr lang="en-US" sz="153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729" y="2511504"/>
            <a:ext cx="4868942" cy="3206591"/>
          </a:xfrm>
          <a:prstGeom prst="rect">
            <a:avLst/>
          </a:prstGeom>
        </p:spPr>
      </p:pic>
      <p:sp>
        <p:nvSpPr>
          <p:cNvPr id="6" name="Text 2"/>
          <p:cNvSpPr/>
          <p:nvPr/>
        </p:nvSpPr>
        <p:spPr>
          <a:xfrm>
            <a:off x="6350437" y="2358747"/>
            <a:ext cx="6172200" cy="771525"/>
          </a:xfrm>
          <a:prstGeom prst="rect">
            <a:avLst/>
          </a:prstGeom>
          <a:noFill/>
          <a:ln/>
        </p:spPr>
        <p:txBody>
          <a:bodyPr wrap="none" rtlCol="0" anchor="t"/>
          <a:lstStyle/>
          <a:p>
            <a:pPr marL="0" indent="0">
              <a:lnSpc>
                <a:spcPts val="6075"/>
              </a:lnSpc>
              <a:buNone/>
            </a:pPr>
            <a:r>
              <a:rPr lang="en-US" sz="4860" dirty="0">
                <a:solidFill>
                  <a:srgbClr val="F2F2F3"/>
                </a:solidFill>
                <a:latin typeface="Poppins" pitchFamily="34" charset="0"/>
                <a:ea typeface="Poppins" pitchFamily="34" charset="-122"/>
                <a:cs typeface="Poppins" pitchFamily="34" charset="-120"/>
              </a:rPr>
              <a:t>Conclusion</a:t>
            </a:r>
            <a:endParaRPr lang="en-US" sz="4860" dirty="0"/>
          </a:p>
        </p:txBody>
      </p:sp>
      <p:sp>
        <p:nvSpPr>
          <p:cNvPr id="7" name="Text 3"/>
          <p:cNvSpPr/>
          <p:nvPr/>
        </p:nvSpPr>
        <p:spPr>
          <a:xfrm>
            <a:off x="6350437" y="3500557"/>
            <a:ext cx="7415927" cy="2370296"/>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The development of an AI-powered IPL win predictor presents a compelling opportunity to leverage the power of machine learning to enhance the viewing experience and provide valuable insights for fans, players, and stakeholders. By accurately predicting match outcomes, the system can revolutionize the way fans engage with the tournament.</a:t>
            </a:r>
            <a:endParaRPr lang="en-US" sz="19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0" y="0"/>
            <a:ext cx="14630400" cy="2251948"/>
          </a:xfrm>
          <a:prstGeom prst="rect">
            <a:avLst/>
          </a:prstGeom>
        </p:spPr>
      </p:pic>
      <p:sp>
        <p:nvSpPr>
          <p:cNvPr id="5" name="Text 2"/>
          <p:cNvSpPr/>
          <p:nvPr/>
        </p:nvSpPr>
        <p:spPr>
          <a:xfrm>
            <a:off x="2394585" y="2747605"/>
            <a:ext cx="4504015" cy="562927"/>
          </a:xfrm>
          <a:prstGeom prst="rect">
            <a:avLst/>
          </a:prstGeom>
          <a:noFill/>
          <a:ln/>
        </p:spPr>
        <p:txBody>
          <a:bodyPr wrap="none" rtlCol="0" anchor="t"/>
          <a:lstStyle/>
          <a:p>
            <a:pPr marL="0" indent="0">
              <a:lnSpc>
                <a:spcPts val="4433"/>
              </a:lnSpc>
              <a:buNone/>
            </a:pPr>
            <a:r>
              <a:rPr lang="en-US" sz="3546" dirty="0">
                <a:solidFill>
                  <a:srgbClr val="F2F2F3"/>
                </a:solidFill>
                <a:latin typeface="Poppins" pitchFamily="34" charset="0"/>
                <a:ea typeface="Poppins" pitchFamily="34" charset="-122"/>
                <a:cs typeface="Poppins" pitchFamily="34" charset="-120"/>
              </a:rPr>
              <a:t>Future Scope</a:t>
            </a:r>
            <a:endParaRPr lang="en-US" sz="3546" dirty="0"/>
          </a:p>
        </p:txBody>
      </p:sp>
      <p:sp>
        <p:nvSpPr>
          <p:cNvPr id="6" name="Text 3"/>
          <p:cNvSpPr/>
          <p:nvPr/>
        </p:nvSpPr>
        <p:spPr>
          <a:xfrm>
            <a:off x="2394585" y="3580686"/>
            <a:ext cx="9841230" cy="576263"/>
          </a:xfrm>
          <a:prstGeom prst="rect">
            <a:avLst/>
          </a:prstGeom>
          <a:noFill/>
          <a:ln/>
        </p:spPr>
        <p:txBody>
          <a:bodyPr wrap="square" rtlCol="0" anchor="t"/>
          <a:lstStyle/>
          <a:p>
            <a:pPr marL="0" indent="0">
              <a:lnSpc>
                <a:spcPts val="2270"/>
              </a:lnSpc>
              <a:buNone/>
            </a:pPr>
            <a:r>
              <a:rPr lang="en-US" sz="1419" dirty="0">
                <a:solidFill>
                  <a:srgbClr val="E5E0DF"/>
                </a:solidFill>
                <a:latin typeface="Roboto" pitchFamily="34" charset="0"/>
                <a:ea typeface="Roboto" pitchFamily="34" charset="-122"/>
                <a:cs typeface="Roboto" pitchFamily="34" charset="-120"/>
              </a:rPr>
              <a:t>The developed IPL win predictor has the potential for further development and expansion to include additional features and functionalities.</a:t>
            </a:r>
            <a:endParaRPr lang="en-US" sz="1419" dirty="0"/>
          </a:p>
        </p:txBody>
      </p:sp>
      <p:sp>
        <p:nvSpPr>
          <p:cNvPr id="7" name="Shape 4"/>
          <p:cNvSpPr/>
          <p:nvPr/>
        </p:nvSpPr>
        <p:spPr>
          <a:xfrm>
            <a:off x="2394585" y="4562237"/>
            <a:ext cx="405289" cy="405289"/>
          </a:xfrm>
          <a:prstGeom prst="roundRect">
            <a:avLst>
              <a:gd name="adj" fmla="val 20004"/>
            </a:avLst>
          </a:prstGeom>
          <a:solidFill>
            <a:srgbClr val="3D3D42"/>
          </a:solidFill>
          <a:ln w="7620">
            <a:solidFill>
              <a:srgbClr val="56565B"/>
            </a:solidFill>
            <a:prstDash val="solid"/>
          </a:ln>
        </p:spPr>
      </p:sp>
      <p:sp>
        <p:nvSpPr>
          <p:cNvPr id="8" name="Text 5"/>
          <p:cNvSpPr/>
          <p:nvPr/>
        </p:nvSpPr>
        <p:spPr>
          <a:xfrm>
            <a:off x="2557701" y="4629745"/>
            <a:ext cx="78938" cy="270272"/>
          </a:xfrm>
          <a:prstGeom prst="rect">
            <a:avLst/>
          </a:prstGeom>
          <a:noFill/>
          <a:ln/>
        </p:spPr>
        <p:txBody>
          <a:bodyPr wrap="none" rtlCol="0" anchor="t"/>
          <a:lstStyle/>
          <a:p>
            <a:pPr marL="0" indent="0" algn="ctr">
              <a:lnSpc>
                <a:spcPts val="2128"/>
              </a:lnSpc>
              <a:buNone/>
            </a:pPr>
            <a:r>
              <a:rPr lang="en-US" sz="2128" dirty="0">
                <a:solidFill>
                  <a:srgbClr val="E5E0DF"/>
                </a:solidFill>
                <a:latin typeface="Poppins" pitchFamily="34" charset="0"/>
                <a:ea typeface="Poppins" pitchFamily="34" charset="-122"/>
                <a:cs typeface="Poppins" pitchFamily="34" charset="-120"/>
              </a:rPr>
              <a:t>1</a:t>
            </a:r>
            <a:endParaRPr lang="en-US" sz="2128" dirty="0"/>
          </a:p>
        </p:txBody>
      </p:sp>
      <p:sp>
        <p:nvSpPr>
          <p:cNvPr id="9" name="Text 6"/>
          <p:cNvSpPr/>
          <p:nvPr/>
        </p:nvSpPr>
        <p:spPr>
          <a:xfrm>
            <a:off x="2980015" y="4562237"/>
            <a:ext cx="3016329" cy="281345"/>
          </a:xfrm>
          <a:prstGeom prst="rect">
            <a:avLst/>
          </a:prstGeom>
          <a:noFill/>
          <a:ln/>
        </p:spPr>
        <p:txBody>
          <a:bodyPr wrap="none" rtlCol="0" anchor="t"/>
          <a:lstStyle/>
          <a:p>
            <a:pPr marL="0" indent="0">
              <a:lnSpc>
                <a:spcPts val="2217"/>
              </a:lnSpc>
              <a:buNone/>
            </a:pPr>
            <a:r>
              <a:rPr lang="en-US" sz="1773" dirty="0">
                <a:solidFill>
                  <a:srgbClr val="E5E0DF"/>
                </a:solidFill>
                <a:latin typeface="Poppins" pitchFamily="34" charset="0"/>
                <a:ea typeface="Poppins" pitchFamily="34" charset="-122"/>
                <a:cs typeface="Poppins" pitchFamily="34" charset="-120"/>
              </a:rPr>
              <a:t>Real-Time Data Integration</a:t>
            </a:r>
            <a:endParaRPr lang="en-US" sz="1773" dirty="0"/>
          </a:p>
        </p:txBody>
      </p:sp>
      <p:sp>
        <p:nvSpPr>
          <p:cNvPr id="10" name="Text 7"/>
          <p:cNvSpPr/>
          <p:nvPr/>
        </p:nvSpPr>
        <p:spPr>
          <a:xfrm>
            <a:off x="2980015" y="4951571"/>
            <a:ext cx="4245173" cy="864394"/>
          </a:xfrm>
          <a:prstGeom prst="rect">
            <a:avLst/>
          </a:prstGeom>
          <a:noFill/>
          <a:ln/>
        </p:spPr>
        <p:txBody>
          <a:bodyPr wrap="square" rtlCol="0" anchor="t"/>
          <a:lstStyle/>
          <a:p>
            <a:pPr marL="0" indent="0">
              <a:lnSpc>
                <a:spcPts val="2270"/>
              </a:lnSpc>
              <a:buNone/>
            </a:pPr>
            <a:r>
              <a:rPr lang="en-US" sz="1419" dirty="0">
                <a:solidFill>
                  <a:srgbClr val="E5E0DF"/>
                </a:solidFill>
                <a:latin typeface="Roboto" pitchFamily="34" charset="0"/>
                <a:ea typeface="Roboto" pitchFamily="34" charset="-122"/>
                <a:cs typeface="Roboto" pitchFamily="34" charset="-120"/>
              </a:rPr>
              <a:t>Integrating real-time data streams, such as player performance updates and weather conditions, to enhance the accuracy of predictions.</a:t>
            </a:r>
            <a:endParaRPr lang="en-US" sz="1419" dirty="0"/>
          </a:p>
        </p:txBody>
      </p:sp>
      <p:sp>
        <p:nvSpPr>
          <p:cNvPr id="11" name="Shape 8"/>
          <p:cNvSpPr/>
          <p:nvPr/>
        </p:nvSpPr>
        <p:spPr>
          <a:xfrm>
            <a:off x="7405330" y="4562237"/>
            <a:ext cx="405289" cy="405289"/>
          </a:xfrm>
          <a:prstGeom prst="roundRect">
            <a:avLst>
              <a:gd name="adj" fmla="val 20004"/>
            </a:avLst>
          </a:prstGeom>
          <a:solidFill>
            <a:srgbClr val="3D3D42"/>
          </a:solidFill>
          <a:ln w="7620">
            <a:solidFill>
              <a:srgbClr val="56565B"/>
            </a:solidFill>
            <a:prstDash val="solid"/>
          </a:ln>
        </p:spPr>
      </p:sp>
      <p:sp>
        <p:nvSpPr>
          <p:cNvPr id="12" name="Text 9"/>
          <p:cNvSpPr/>
          <p:nvPr/>
        </p:nvSpPr>
        <p:spPr>
          <a:xfrm>
            <a:off x="7530703" y="4629745"/>
            <a:ext cx="154543" cy="270272"/>
          </a:xfrm>
          <a:prstGeom prst="rect">
            <a:avLst/>
          </a:prstGeom>
          <a:noFill/>
          <a:ln/>
        </p:spPr>
        <p:txBody>
          <a:bodyPr wrap="none" rtlCol="0" anchor="t"/>
          <a:lstStyle/>
          <a:p>
            <a:pPr marL="0" indent="0" algn="ctr">
              <a:lnSpc>
                <a:spcPts val="2128"/>
              </a:lnSpc>
              <a:buNone/>
            </a:pPr>
            <a:r>
              <a:rPr lang="en-US" sz="2128" dirty="0">
                <a:solidFill>
                  <a:srgbClr val="E5E0DF"/>
                </a:solidFill>
                <a:latin typeface="Poppins" pitchFamily="34" charset="0"/>
                <a:ea typeface="Poppins" pitchFamily="34" charset="-122"/>
                <a:cs typeface="Poppins" pitchFamily="34" charset="-120"/>
              </a:rPr>
              <a:t>2</a:t>
            </a:r>
            <a:endParaRPr lang="en-US" sz="2128" dirty="0"/>
          </a:p>
        </p:txBody>
      </p:sp>
      <p:sp>
        <p:nvSpPr>
          <p:cNvPr id="13" name="Text 10"/>
          <p:cNvSpPr/>
          <p:nvPr/>
        </p:nvSpPr>
        <p:spPr>
          <a:xfrm>
            <a:off x="7990761" y="4562237"/>
            <a:ext cx="4245173" cy="562689"/>
          </a:xfrm>
          <a:prstGeom prst="rect">
            <a:avLst/>
          </a:prstGeom>
          <a:noFill/>
          <a:ln/>
        </p:spPr>
        <p:txBody>
          <a:bodyPr wrap="square" rtlCol="0" anchor="t"/>
          <a:lstStyle/>
          <a:p>
            <a:pPr marL="0" indent="0">
              <a:lnSpc>
                <a:spcPts val="2217"/>
              </a:lnSpc>
              <a:buNone/>
            </a:pPr>
            <a:r>
              <a:rPr lang="en-US" sz="1773" dirty="0">
                <a:solidFill>
                  <a:srgbClr val="E5E0DF"/>
                </a:solidFill>
                <a:latin typeface="Poppins" pitchFamily="34" charset="0"/>
                <a:ea typeface="Poppins" pitchFamily="34" charset="-122"/>
                <a:cs typeface="Poppins" pitchFamily="34" charset="-120"/>
              </a:rPr>
              <a:t>Advanced Machine Learning Techniques</a:t>
            </a:r>
            <a:endParaRPr lang="en-US" sz="1773" dirty="0"/>
          </a:p>
        </p:txBody>
      </p:sp>
      <p:sp>
        <p:nvSpPr>
          <p:cNvPr id="14" name="Text 11"/>
          <p:cNvSpPr/>
          <p:nvPr/>
        </p:nvSpPr>
        <p:spPr>
          <a:xfrm>
            <a:off x="7990761" y="5232916"/>
            <a:ext cx="4245173" cy="864394"/>
          </a:xfrm>
          <a:prstGeom prst="rect">
            <a:avLst/>
          </a:prstGeom>
          <a:noFill/>
          <a:ln/>
        </p:spPr>
        <p:txBody>
          <a:bodyPr wrap="square" rtlCol="0" anchor="t"/>
          <a:lstStyle/>
          <a:p>
            <a:pPr marL="0" indent="0">
              <a:lnSpc>
                <a:spcPts val="2270"/>
              </a:lnSpc>
              <a:buNone/>
            </a:pPr>
            <a:r>
              <a:rPr lang="en-US" sz="1419" dirty="0">
                <a:solidFill>
                  <a:srgbClr val="E5E0DF"/>
                </a:solidFill>
                <a:latin typeface="Roboto" pitchFamily="34" charset="0"/>
                <a:ea typeface="Roboto" pitchFamily="34" charset="-122"/>
                <a:cs typeface="Roboto" pitchFamily="34" charset="-120"/>
              </a:rPr>
              <a:t>Exploring advanced machine learning algorithms, such as deep learning and reinforcement learning, to further improve prediction accuracy.</a:t>
            </a:r>
            <a:endParaRPr lang="en-US" sz="1419" dirty="0"/>
          </a:p>
        </p:txBody>
      </p:sp>
      <p:sp>
        <p:nvSpPr>
          <p:cNvPr id="15" name="Shape 12"/>
          <p:cNvSpPr/>
          <p:nvPr/>
        </p:nvSpPr>
        <p:spPr>
          <a:xfrm>
            <a:off x="2394585" y="6480096"/>
            <a:ext cx="405289" cy="405289"/>
          </a:xfrm>
          <a:prstGeom prst="roundRect">
            <a:avLst>
              <a:gd name="adj" fmla="val 20004"/>
            </a:avLst>
          </a:prstGeom>
          <a:solidFill>
            <a:srgbClr val="3D3D42"/>
          </a:solidFill>
          <a:ln w="7620">
            <a:solidFill>
              <a:srgbClr val="56565B"/>
            </a:solidFill>
            <a:prstDash val="solid"/>
          </a:ln>
        </p:spPr>
      </p:sp>
      <p:sp>
        <p:nvSpPr>
          <p:cNvPr id="16" name="Text 13"/>
          <p:cNvSpPr/>
          <p:nvPr/>
        </p:nvSpPr>
        <p:spPr>
          <a:xfrm>
            <a:off x="2518172" y="6547604"/>
            <a:ext cx="158115" cy="270272"/>
          </a:xfrm>
          <a:prstGeom prst="rect">
            <a:avLst/>
          </a:prstGeom>
          <a:noFill/>
          <a:ln/>
        </p:spPr>
        <p:txBody>
          <a:bodyPr wrap="none" rtlCol="0" anchor="t"/>
          <a:lstStyle/>
          <a:p>
            <a:pPr marL="0" indent="0" algn="ctr">
              <a:lnSpc>
                <a:spcPts val="2128"/>
              </a:lnSpc>
              <a:buNone/>
            </a:pPr>
            <a:r>
              <a:rPr lang="en-US" sz="2128" dirty="0">
                <a:solidFill>
                  <a:srgbClr val="E5E0DF"/>
                </a:solidFill>
                <a:latin typeface="Poppins" pitchFamily="34" charset="0"/>
                <a:ea typeface="Poppins" pitchFamily="34" charset="-122"/>
                <a:cs typeface="Poppins" pitchFamily="34" charset="-120"/>
              </a:rPr>
              <a:t>3</a:t>
            </a:r>
            <a:endParaRPr lang="en-US" sz="2128" dirty="0"/>
          </a:p>
        </p:txBody>
      </p:sp>
      <p:sp>
        <p:nvSpPr>
          <p:cNvPr id="17" name="Text 14"/>
          <p:cNvSpPr/>
          <p:nvPr/>
        </p:nvSpPr>
        <p:spPr>
          <a:xfrm>
            <a:off x="2980015" y="6480096"/>
            <a:ext cx="3593663" cy="281345"/>
          </a:xfrm>
          <a:prstGeom prst="rect">
            <a:avLst/>
          </a:prstGeom>
          <a:noFill/>
          <a:ln/>
        </p:spPr>
        <p:txBody>
          <a:bodyPr wrap="none" rtlCol="0" anchor="t"/>
          <a:lstStyle/>
          <a:p>
            <a:pPr marL="0" indent="0">
              <a:lnSpc>
                <a:spcPts val="2217"/>
              </a:lnSpc>
              <a:buNone/>
            </a:pPr>
            <a:r>
              <a:rPr lang="en-US" sz="1773" dirty="0">
                <a:solidFill>
                  <a:srgbClr val="E5E0DF"/>
                </a:solidFill>
                <a:latin typeface="Poppins" pitchFamily="34" charset="0"/>
                <a:ea typeface="Poppins" pitchFamily="34" charset="-122"/>
                <a:cs typeface="Poppins" pitchFamily="34" charset="-120"/>
              </a:rPr>
              <a:t>Personalized Recommendations</a:t>
            </a:r>
            <a:endParaRPr lang="en-US" sz="1773" dirty="0"/>
          </a:p>
        </p:txBody>
      </p:sp>
      <p:sp>
        <p:nvSpPr>
          <p:cNvPr id="18" name="Text 15"/>
          <p:cNvSpPr/>
          <p:nvPr/>
        </p:nvSpPr>
        <p:spPr>
          <a:xfrm>
            <a:off x="2980015" y="6869430"/>
            <a:ext cx="4245173" cy="864394"/>
          </a:xfrm>
          <a:prstGeom prst="rect">
            <a:avLst/>
          </a:prstGeom>
          <a:noFill/>
          <a:ln/>
        </p:spPr>
        <p:txBody>
          <a:bodyPr wrap="square" rtlCol="0" anchor="t"/>
          <a:lstStyle/>
          <a:p>
            <a:pPr marL="0" indent="0">
              <a:lnSpc>
                <a:spcPts val="2270"/>
              </a:lnSpc>
              <a:buNone/>
            </a:pPr>
            <a:r>
              <a:rPr lang="en-US" sz="1419" dirty="0">
                <a:solidFill>
                  <a:srgbClr val="E5E0DF"/>
                </a:solidFill>
                <a:latin typeface="Roboto" pitchFamily="34" charset="0"/>
                <a:ea typeface="Roboto" pitchFamily="34" charset="-122"/>
                <a:cs typeface="Roboto" pitchFamily="34" charset="-120"/>
              </a:rPr>
              <a:t>Developing personalized features that recommend matches based on user preferences, such as favorite teams or players.</a:t>
            </a:r>
            <a:endParaRPr lang="en-US" sz="1419" dirty="0"/>
          </a:p>
        </p:txBody>
      </p:sp>
      <p:sp>
        <p:nvSpPr>
          <p:cNvPr id="19" name="Shape 16"/>
          <p:cNvSpPr/>
          <p:nvPr/>
        </p:nvSpPr>
        <p:spPr>
          <a:xfrm>
            <a:off x="7405330" y="6480096"/>
            <a:ext cx="405289" cy="405289"/>
          </a:xfrm>
          <a:prstGeom prst="roundRect">
            <a:avLst>
              <a:gd name="adj" fmla="val 20004"/>
            </a:avLst>
          </a:prstGeom>
          <a:solidFill>
            <a:srgbClr val="3D3D42"/>
          </a:solidFill>
          <a:ln w="7620">
            <a:solidFill>
              <a:srgbClr val="56565B"/>
            </a:solidFill>
            <a:prstDash val="solid"/>
          </a:ln>
        </p:spPr>
      </p:sp>
      <p:sp>
        <p:nvSpPr>
          <p:cNvPr id="20" name="Text 17"/>
          <p:cNvSpPr/>
          <p:nvPr/>
        </p:nvSpPr>
        <p:spPr>
          <a:xfrm>
            <a:off x="7525107" y="6547604"/>
            <a:ext cx="165616" cy="270272"/>
          </a:xfrm>
          <a:prstGeom prst="rect">
            <a:avLst/>
          </a:prstGeom>
          <a:noFill/>
          <a:ln/>
        </p:spPr>
        <p:txBody>
          <a:bodyPr wrap="none" rtlCol="0" anchor="t"/>
          <a:lstStyle/>
          <a:p>
            <a:pPr marL="0" indent="0" algn="ctr">
              <a:lnSpc>
                <a:spcPts val="2128"/>
              </a:lnSpc>
              <a:buNone/>
            </a:pPr>
            <a:r>
              <a:rPr lang="en-US" sz="2128" dirty="0">
                <a:solidFill>
                  <a:srgbClr val="E5E0DF"/>
                </a:solidFill>
                <a:latin typeface="Poppins" pitchFamily="34" charset="0"/>
                <a:ea typeface="Poppins" pitchFamily="34" charset="-122"/>
                <a:cs typeface="Poppins" pitchFamily="34" charset="-120"/>
              </a:rPr>
              <a:t>4</a:t>
            </a:r>
            <a:endParaRPr lang="en-US" sz="2128" dirty="0"/>
          </a:p>
        </p:txBody>
      </p:sp>
      <p:sp>
        <p:nvSpPr>
          <p:cNvPr id="21" name="Text 18"/>
          <p:cNvSpPr/>
          <p:nvPr/>
        </p:nvSpPr>
        <p:spPr>
          <a:xfrm>
            <a:off x="7990761" y="6480096"/>
            <a:ext cx="2251948" cy="281345"/>
          </a:xfrm>
          <a:prstGeom prst="rect">
            <a:avLst/>
          </a:prstGeom>
          <a:noFill/>
          <a:ln/>
        </p:spPr>
        <p:txBody>
          <a:bodyPr wrap="none" rtlCol="0" anchor="t"/>
          <a:lstStyle/>
          <a:p>
            <a:pPr marL="0" indent="0">
              <a:lnSpc>
                <a:spcPts val="2217"/>
              </a:lnSpc>
              <a:buNone/>
            </a:pPr>
            <a:r>
              <a:rPr lang="en-US" sz="1773" dirty="0">
                <a:solidFill>
                  <a:srgbClr val="E5E0DF"/>
                </a:solidFill>
                <a:latin typeface="Poppins" pitchFamily="34" charset="0"/>
                <a:ea typeface="Poppins" pitchFamily="34" charset="-122"/>
                <a:cs typeface="Poppins" pitchFamily="34" charset="-120"/>
              </a:rPr>
              <a:t>Social Integration</a:t>
            </a:r>
            <a:endParaRPr lang="en-US" sz="1773" dirty="0"/>
          </a:p>
        </p:txBody>
      </p:sp>
      <p:sp>
        <p:nvSpPr>
          <p:cNvPr id="22" name="Text 19"/>
          <p:cNvSpPr/>
          <p:nvPr/>
        </p:nvSpPr>
        <p:spPr>
          <a:xfrm>
            <a:off x="7990761" y="6869430"/>
            <a:ext cx="4245173" cy="576263"/>
          </a:xfrm>
          <a:prstGeom prst="rect">
            <a:avLst/>
          </a:prstGeom>
          <a:noFill/>
          <a:ln/>
        </p:spPr>
        <p:txBody>
          <a:bodyPr wrap="square" rtlCol="0" anchor="t"/>
          <a:lstStyle/>
          <a:p>
            <a:pPr marL="0" indent="0">
              <a:lnSpc>
                <a:spcPts val="2270"/>
              </a:lnSpc>
              <a:buNone/>
            </a:pPr>
            <a:r>
              <a:rPr lang="en-US" sz="1419" dirty="0">
                <a:solidFill>
                  <a:srgbClr val="E5E0DF"/>
                </a:solidFill>
                <a:latin typeface="Roboto" pitchFamily="34" charset="0"/>
                <a:ea typeface="Roboto" pitchFamily="34" charset="-122"/>
                <a:cs typeface="Roboto" pitchFamily="34" charset="-120"/>
              </a:rPr>
              <a:t>Integrating social media features to allow users to share predictions and engage with other fans.</a:t>
            </a:r>
            <a:endParaRPr lang="en-US" sz="141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864037" y="2624257"/>
            <a:ext cx="6172200" cy="771525"/>
          </a:xfrm>
          <a:prstGeom prst="rect">
            <a:avLst/>
          </a:prstGeom>
          <a:noFill/>
          <a:ln/>
        </p:spPr>
        <p:txBody>
          <a:bodyPr wrap="none" rtlCol="0" anchor="t"/>
          <a:lstStyle/>
          <a:p>
            <a:pPr marL="0" marR="0" lvl="0" indent="0" algn="l" defTabSz="914400" rtl="0" eaLnBrk="1" fontAlgn="auto" latinLnBrk="0" hangingPunct="1">
              <a:lnSpc>
                <a:spcPts val="6075"/>
              </a:lnSpc>
              <a:spcBef>
                <a:spcPts val="0"/>
              </a:spcBef>
              <a:spcAft>
                <a:spcPts val="0"/>
              </a:spcAft>
              <a:buClrTx/>
              <a:buSzTx/>
              <a:buFontTx/>
              <a:buNone/>
              <a:tabLst/>
              <a:defRPr/>
            </a:pPr>
            <a:r>
              <a:rPr kumimoji="0" lang="en-US" sz="4860" b="0" i="0" u="none" strike="noStrike" kern="1200" cap="none" spc="0" normalizeH="0" baseline="0" noProof="0" dirty="0">
                <a:ln>
                  <a:noFill/>
                </a:ln>
                <a:solidFill>
                  <a:srgbClr val="F2F2F3"/>
                </a:solidFill>
                <a:effectLst/>
                <a:uLnTx/>
                <a:uFillTx/>
                <a:latin typeface="Poppins" pitchFamily="34" charset="0"/>
                <a:ea typeface="Poppins" pitchFamily="34" charset="-122"/>
                <a:cs typeface="Poppins" pitchFamily="34" charset="-120"/>
              </a:rPr>
              <a:t>References</a:t>
            </a:r>
            <a:endParaRPr kumimoji="0" lang="en-US" sz="48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1258967" y="3766066"/>
            <a:ext cx="12507397" cy="395049"/>
          </a:xfrm>
          <a:prstGeom prst="rect">
            <a:avLst/>
          </a:prstGeom>
          <a:noFill/>
          <a:ln/>
        </p:spPr>
        <p:txBody>
          <a:bodyPr wrap="none" rtlCol="0" anchor="t"/>
          <a:lstStyle/>
          <a:p>
            <a:pPr marL="342900" marR="0" lvl="0" indent="-342900" algn="l" defTabSz="914400" rtl="0" eaLnBrk="1" fontAlgn="auto" latinLnBrk="0" hangingPunct="1">
              <a:lnSpc>
                <a:spcPts val="3110"/>
              </a:lnSpc>
              <a:spcBef>
                <a:spcPts val="0"/>
              </a:spcBef>
              <a:spcAft>
                <a:spcPts val="0"/>
              </a:spcAft>
              <a:buClrTx/>
              <a:buSzPct val="100000"/>
              <a:buFontTx/>
              <a:buChar char="•"/>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GeeksForGeeks</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1258967" y="4247436"/>
            <a:ext cx="12507397" cy="395049"/>
          </a:xfrm>
          <a:prstGeom prst="rect">
            <a:avLst/>
          </a:prstGeom>
          <a:noFill/>
          <a:ln/>
        </p:spPr>
        <p:txBody>
          <a:bodyPr wrap="none" rtlCol="0" anchor="t"/>
          <a:lstStyle/>
          <a:p>
            <a:pPr marL="342900" marR="0" lvl="0" indent="-342900" algn="l" defTabSz="914400" rtl="0" eaLnBrk="1" fontAlgn="auto" latinLnBrk="0" hangingPunct="1">
              <a:lnSpc>
                <a:spcPts val="3110"/>
              </a:lnSpc>
              <a:spcBef>
                <a:spcPts val="0"/>
              </a:spcBef>
              <a:spcAft>
                <a:spcPts val="0"/>
              </a:spcAft>
              <a:buClrTx/>
              <a:buSzPct val="100000"/>
              <a:buFontTx/>
              <a:buChar char="•"/>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IBM Watson Studio Docs</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1258967" y="4728805"/>
            <a:ext cx="12507397" cy="395049"/>
          </a:xfrm>
          <a:prstGeom prst="rect">
            <a:avLst/>
          </a:prstGeom>
          <a:noFill/>
          <a:ln/>
        </p:spPr>
        <p:txBody>
          <a:bodyPr wrap="none" rtlCol="0" anchor="t"/>
          <a:lstStyle/>
          <a:p>
            <a:pPr marL="342900" marR="0" lvl="0" indent="-342900" algn="l" defTabSz="914400" rtl="0" eaLnBrk="1" fontAlgn="auto" latinLnBrk="0" hangingPunct="1">
              <a:lnSpc>
                <a:spcPts val="3110"/>
              </a:lnSpc>
              <a:spcBef>
                <a:spcPts val="0"/>
              </a:spcBef>
              <a:spcAft>
                <a:spcPts val="0"/>
              </a:spcAft>
              <a:buClrTx/>
              <a:buSzPct val="100000"/>
              <a:buFontTx/>
              <a:buChar char="•"/>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Kaggle</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1258967" y="5210175"/>
            <a:ext cx="12507397" cy="395049"/>
          </a:xfrm>
          <a:prstGeom prst="rect">
            <a:avLst/>
          </a:prstGeom>
          <a:noFill/>
          <a:ln/>
        </p:spPr>
        <p:txBody>
          <a:bodyPr wrap="none" rtlCol="0" anchor="t"/>
          <a:lstStyle/>
          <a:p>
            <a:pPr marL="342900" marR="0" lvl="0" indent="-342900" algn="l" defTabSz="914400" rtl="0" eaLnBrk="1" fontAlgn="auto" latinLnBrk="0" hangingPunct="1">
              <a:lnSpc>
                <a:spcPts val="3110"/>
              </a:lnSpc>
              <a:spcBef>
                <a:spcPts val="0"/>
              </a:spcBef>
              <a:spcAft>
                <a:spcPts val="0"/>
              </a:spcAft>
              <a:buClrTx/>
              <a:buSzPct val="100000"/>
              <a:buFontTx/>
              <a:buChar char="•"/>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Streamlit Docs</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38517-9BBE-92F1-F95A-3C1125D6E9A3}"/>
              </a:ext>
            </a:extLst>
          </p:cNvPr>
          <p:cNvPicPr>
            <a:picLocks noChangeAspect="1"/>
          </p:cNvPicPr>
          <p:nvPr/>
        </p:nvPicPr>
        <p:blipFill>
          <a:blip r:embed="rId2"/>
          <a:stretch>
            <a:fillRect/>
          </a:stretch>
        </p:blipFill>
        <p:spPr>
          <a:xfrm>
            <a:off x="925975" y="2026940"/>
            <a:ext cx="7827083" cy="5994318"/>
          </a:xfrm>
          <a:prstGeom prst="rect">
            <a:avLst/>
          </a:prstGeom>
        </p:spPr>
      </p:pic>
      <p:sp>
        <p:nvSpPr>
          <p:cNvPr id="4" name="TextBox 3">
            <a:extLst>
              <a:ext uri="{FF2B5EF4-FFF2-40B4-BE49-F238E27FC236}">
                <a16:creationId xmlns:a16="http://schemas.microsoft.com/office/drawing/2014/main" id="{E9037A68-D6A8-19E4-3A58-97F8A5D401FF}"/>
              </a:ext>
            </a:extLst>
          </p:cNvPr>
          <p:cNvSpPr txBox="1"/>
          <p:nvPr/>
        </p:nvSpPr>
        <p:spPr>
          <a:xfrm>
            <a:off x="925975" y="1134319"/>
            <a:ext cx="8684622" cy="707886"/>
          </a:xfrm>
          <a:prstGeom prst="rect">
            <a:avLst/>
          </a:prstGeom>
          <a:noFill/>
        </p:spPr>
        <p:txBody>
          <a:bodyPr wrap="none" rtlCol="0">
            <a:spAutoFit/>
          </a:bodyPr>
          <a:lstStyle/>
          <a:p>
            <a:r>
              <a:rPr lang="en-US" sz="4000" dirty="0"/>
              <a:t>Course Certificate 1: Enterprise Grade AI </a:t>
            </a:r>
            <a:endParaRPr lang="en-IN" dirty="0"/>
          </a:p>
        </p:txBody>
      </p:sp>
      <p:sp>
        <p:nvSpPr>
          <p:cNvPr id="5" name="TextBox 4">
            <a:extLst>
              <a:ext uri="{FF2B5EF4-FFF2-40B4-BE49-F238E27FC236}">
                <a16:creationId xmlns:a16="http://schemas.microsoft.com/office/drawing/2014/main" id="{226DA014-9A56-6FEA-71E4-E0181DB078A0}"/>
              </a:ext>
            </a:extLst>
          </p:cNvPr>
          <p:cNvSpPr txBox="1"/>
          <p:nvPr/>
        </p:nvSpPr>
        <p:spPr>
          <a:xfrm>
            <a:off x="11227443" y="7569843"/>
            <a:ext cx="2713307" cy="646331"/>
          </a:xfrm>
          <a:prstGeom prst="rect">
            <a:avLst/>
          </a:prstGeom>
          <a:noFill/>
        </p:spPr>
        <p:txBody>
          <a:bodyPr wrap="none" rtlCol="0">
            <a:spAutoFit/>
          </a:bodyPr>
          <a:lstStyle/>
          <a:p>
            <a:r>
              <a:rPr lang="en-US" dirty="0"/>
              <a:t>Verification Link: </a:t>
            </a:r>
            <a:r>
              <a:rPr lang="en-US" dirty="0">
                <a:hlinkClick r:id="rId3"/>
              </a:rPr>
              <a:t>Click here</a:t>
            </a:r>
            <a:endParaRPr lang="en-IN" dirty="0"/>
          </a:p>
          <a:p>
            <a:endParaRPr lang="en-IN" dirty="0"/>
          </a:p>
        </p:txBody>
      </p:sp>
    </p:spTree>
    <p:extLst>
      <p:ext uri="{BB962C8B-B14F-4D97-AF65-F5344CB8AC3E}">
        <p14:creationId xmlns:p14="http://schemas.microsoft.com/office/powerpoint/2010/main" val="66261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037A68-D6A8-19E4-3A58-97F8A5D401FF}"/>
              </a:ext>
            </a:extLst>
          </p:cNvPr>
          <p:cNvSpPr txBox="1"/>
          <p:nvPr/>
        </p:nvSpPr>
        <p:spPr>
          <a:xfrm>
            <a:off x="925975" y="1134319"/>
            <a:ext cx="10904973" cy="707886"/>
          </a:xfrm>
          <a:prstGeom prst="rect">
            <a:avLst/>
          </a:prstGeom>
          <a:noFill/>
        </p:spPr>
        <p:txBody>
          <a:bodyPr wrap="none" rtlCol="0">
            <a:spAutoFit/>
          </a:bodyPr>
          <a:lstStyle/>
          <a:p>
            <a:r>
              <a:rPr lang="en-US" sz="4000" dirty="0"/>
              <a:t>Course Certificate 2: Enterprise Grade Data Science </a:t>
            </a:r>
            <a:endParaRPr lang="en-IN" dirty="0"/>
          </a:p>
        </p:txBody>
      </p:sp>
      <p:pic>
        <p:nvPicPr>
          <p:cNvPr id="5" name="Picture 4">
            <a:extLst>
              <a:ext uri="{FF2B5EF4-FFF2-40B4-BE49-F238E27FC236}">
                <a16:creationId xmlns:a16="http://schemas.microsoft.com/office/drawing/2014/main" id="{F4EE44E0-D038-5FFB-BB5B-BA929EF53671}"/>
              </a:ext>
            </a:extLst>
          </p:cNvPr>
          <p:cNvPicPr>
            <a:picLocks noChangeAspect="1"/>
          </p:cNvPicPr>
          <p:nvPr/>
        </p:nvPicPr>
        <p:blipFill>
          <a:blip r:embed="rId2"/>
          <a:stretch>
            <a:fillRect/>
          </a:stretch>
        </p:blipFill>
        <p:spPr>
          <a:xfrm>
            <a:off x="925976" y="2018934"/>
            <a:ext cx="7824486" cy="6072736"/>
          </a:xfrm>
          <a:prstGeom prst="rect">
            <a:avLst/>
          </a:prstGeom>
        </p:spPr>
      </p:pic>
      <p:sp>
        <p:nvSpPr>
          <p:cNvPr id="6" name="TextBox 5">
            <a:extLst>
              <a:ext uri="{FF2B5EF4-FFF2-40B4-BE49-F238E27FC236}">
                <a16:creationId xmlns:a16="http://schemas.microsoft.com/office/drawing/2014/main" id="{F1A38E16-8AFE-8823-672A-F3BCB1F865A3}"/>
              </a:ext>
            </a:extLst>
          </p:cNvPr>
          <p:cNvSpPr txBox="1"/>
          <p:nvPr/>
        </p:nvSpPr>
        <p:spPr>
          <a:xfrm>
            <a:off x="11296891" y="7604567"/>
            <a:ext cx="2812648" cy="369332"/>
          </a:xfrm>
          <a:prstGeom prst="rect">
            <a:avLst/>
          </a:prstGeom>
          <a:noFill/>
        </p:spPr>
        <p:txBody>
          <a:bodyPr wrap="square" rtlCol="0">
            <a:spAutoFit/>
          </a:bodyPr>
          <a:lstStyle/>
          <a:p>
            <a:r>
              <a:rPr lang="en-US" dirty="0"/>
              <a:t>Verification Link: </a:t>
            </a:r>
            <a:r>
              <a:rPr lang="en-US" dirty="0">
                <a:hlinkClick r:id="rId3"/>
              </a:rPr>
              <a:t>Click here</a:t>
            </a:r>
            <a:endParaRPr lang="en-IN" dirty="0"/>
          </a:p>
        </p:txBody>
      </p:sp>
    </p:spTree>
    <p:extLst>
      <p:ext uri="{BB962C8B-B14F-4D97-AF65-F5344CB8AC3E}">
        <p14:creationId xmlns:p14="http://schemas.microsoft.com/office/powerpoint/2010/main" val="4228757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oundRect">
            <a:avLst>
              <a:gd name="adj" fmla="val 2700"/>
            </a:avLst>
          </a:prstGeom>
          <a:solidFill>
            <a:srgbClr val="050505">
              <a:alpha val="80000"/>
            </a:srgbClr>
          </a:solidFill>
          <a:ln/>
        </p:spPr>
      </p:sp>
      <p:sp>
        <p:nvSpPr>
          <p:cNvPr id="6" name="Text 3"/>
          <p:cNvSpPr/>
          <p:nvPr/>
        </p:nvSpPr>
        <p:spPr>
          <a:xfrm>
            <a:off x="1143000" y="942499"/>
            <a:ext cx="12344400" cy="1543050"/>
          </a:xfrm>
          <a:prstGeom prst="rect">
            <a:avLst/>
          </a:prstGeom>
          <a:noFill/>
          <a:ln/>
        </p:spPr>
        <p:txBody>
          <a:bodyPr wrap="none" rtlCol="0" anchor="t"/>
          <a:lstStyle/>
          <a:p>
            <a:pPr marL="0" marR="0" lvl="0" indent="0" algn="ctr" defTabSz="914400" rtl="0" eaLnBrk="1" fontAlgn="auto" latinLnBrk="0" hangingPunct="1">
              <a:lnSpc>
                <a:spcPts val="12150"/>
              </a:lnSpc>
              <a:spcBef>
                <a:spcPts val="0"/>
              </a:spcBef>
              <a:spcAft>
                <a:spcPts val="0"/>
              </a:spcAft>
              <a:buClrTx/>
              <a:buSzTx/>
              <a:buFontTx/>
              <a:buNone/>
              <a:tabLst/>
              <a:defRPr/>
            </a:pPr>
            <a:r>
              <a:rPr kumimoji="0" lang="en-US" sz="9720" b="0" i="0" u="none" strike="noStrike" kern="1200" cap="none" spc="0" normalizeH="0" baseline="0" noProof="0" dirty="0">
                <a:ln>
                  <a:noFill/>
                </a:ln>
                <a:solidFill>
                  <a:srgbClr val="F2F2F3"/>
                </a:solidFill>
                <a:effectLst/>
                <a:uLnTx/>
                <a:uFillTx/>
                <a:latin typeface="Poppins" pitchFamily="34" charset="0"/>
                <a:ea typeface="Poppins" pitchFamily="34" charset="-122"/>
                <a:cs typeface="Poppins" pitchFamily="34" charset="-120"/>
              </a:rPr>
              <a:t>Thank You</a:t>
            </a:r>
            <a:endParaRPr kumimoji="0" lang="en-US" sz="972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864037" y="2855833"/>
            <a:ext cx="129023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5"/>
          <p:cNvSpPr/>
          <p:nvPr/>
        </p:nvSpPr>
        <p:spPr>
          <a:xfrm>
            <a:off x="864037" y="3528536"/>
            <a:ext cx="129023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Name: Ashish Kumar</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864037" y="4201239"/>
            <a:ext cx="129023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Email: ashishkumat818@gmail.com</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864037" y="4873943"/>
            <a:ext cx="129023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LinkedIn: </a:t>
            </a:r>
            <a:r>
              <a:rPr kumimoji="0" lang="en-US" sz="1944" b="0" i="0" u="sng" strike="noStrike" kern="1200" cap="none" spc="0" normalizeH="0" baseline="0" noProof="0" dirty="0">
                <a:ln>
                  <a:noFill/>
                </a:ln>
                <a:solidFill>
                  <a:srgbClr val="F2F2F3"/>
                </a:solidFill>
                <a:effectLst/>
                <a:uLnTx/>
                <a:uFillTx/>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ashish-kr01</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8"/>
          <p:cNvSpPr/>
          <p:nvPr/>
        </p:nvSpPr>
        <p:spPr>
          <a:xfrm>
            <a:off x="864037" y="5546646"/>
            <a:ext cx="129023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Github: </a:t>
            </a:r>
            <a:r>
              <a:rPr kumimoji="0" lang="en-US" sz="1944" b="0" i="0" u="sng" strike="noStrike" kern="1200" cap="none" spc="0" normalizeH="0" baseline="0" noProof="0" dirty="0">
                <a:ln>
                  <a:noFill/>
                </a:ln>
                <a:solidFill>
                  <a:srgbClr val="F2F2F3"/>
                </a:solidFill>
                <a:effectLst/>
                <a:uLnTx/>
                <a:uFillTx/>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ashishkr678</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864037" y="6219349"/>
            <a:ext cx="129023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Project Repository: </a:t>
            </a:r>
            <a:r>
              <a:rPr kumimoji="0" lang="en-US" sz="1944" b="0" i="0" u="sng" strike="noStrike" kern="1200" cap="none" spc="0" normalizeH="0" baseline="0" noProof="0" dirty="0">
                <a:ln>
                  <a:noFill/>
                </a:ln>
                <a:solidFill>
                  <a:srgbClr val="F2F2F3"/>
                </a:solidFill>
                <a:effectLst/>
                <a:uLnTx/>
                <a:uFillTx/>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https://github.com/ashishkr678/ipl-win-predictor</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0"/>
          <p:cNvSpPr/>
          <p:nvPr/>
        </p:nvSpPr>
        <p:spPr>
          <a:xfrm>
            <a:off x="864037" y="6892052"/>
            <a:ext cx="12902327" cy="395049"/>
          </a:xfrm>
          <a:prstGeom prst="rect">
            <a:avLst/>
          </a:prstGeom>
          <a:noFill/>
          <a:ln/>
        </p:spPr>
        <p:txBody>
          <a:bodyPr wrap="none" rtlCol="0" anchor="t"/>
          <a:lstStyle/>
          <a:p>
            <a:pPr marL="0" marR="0" lvl="0" indent="0" algn="l" defTabSz="914400" rtl="0" eaLnBrk="1" fontAlgn="auto" latinLnBrk="0" hangingPunct="1">
              <a:lnSpc>
                <a:spcPts val="3110"/>
              </a:lnSpc>
              <a:spcBef>
                <a:spcPts val="0"/>
              </a:spcBef>
              <a:spcAft>
                <a:spcPts val="0"/>
              </a:spcAft>
              <a:buClrTx/>
              <a:buSzTx/>
              <a:buFontTx/>
              <a:buNone/>
              <a:tabLst/>
              <a:defRPr/>
            </a:pPr>
            <a:r>
              <a:rPr kumimoji="0" lang="en-US" sz="1944"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Project Website Link: </a:t>
            </a:r>
            <a:r>
              <a:rPr kumimoji="0" lang="en-US" sz="1944" b="0" i="0" u="sng" strike="noStrike" kern="1200" cap="none" spc="0" normalizeH="0" baseline="0" noProof="0" dirty="0">
                <a:ln>
                  <a:noFill/>
                </a:ln>
                <a:solidFill>
                  <a:srgbClr val="F2F2F3"/>
                </a:solidFill>
                <a:effectLst/>
                <a:uLnTx/>
                <a:uFillTx/>
                <a:latin typeface="Roboto" pitchFamily="34" charset="0"/>
                <a:ea typeface="Roboto" pitchFamily="34" charset="-122"/>
                <a:cs typeface="Roboto" pitchFamily="34" charset="-120"/>
                <a:hlinkClick r:id="rId7">
                  <a:extLst>
                    <a:ext uri="{A12FA001-AC4F-418D-AE19-62706E023703}">
                      <ahyp:hlinkClr xmlns:ahyp="http://schemas.microsoft.com/office/drawing/2018/hyperlinkcolor" val="tx"/>
                    </a:ext>
                  </a:extLst>
                </a:hlinkClick>
              </a:rPr>
              <a:t>https://ipl-win-predictor-yq.streamlit.app/</a:t>
            </a:r>
            <a:endParaRPr kumimoji="0" lang="en-US" sz="1944"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31148"/>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0" y="0"/>
            <a:ext cx="5486400" cy="8231148"/>
          </a:xfrm>
          <a:prstGeom prst="rect">
            <a:avLst/>
          </a:prstGeom>
        </p:spPr>
      </p:pic>
      <p:pic>
        <p:nvPicPr>
          <p:cNvPr id="5" name="Image 1" descr="preencoded.png"/>
          <p:cNvPicPr>
            <a:picLocks noChangeAspect="1"/>
          </p:cNvPicPr>
          <p:nvPr/>
        </p:nvPicPr>
        <p:blipFill>
          <a:blip r:embed="rId4"/>
          <a:stretch>
            <a:fillRect/>
          </a:stretch>
        </p:blipFill>
        <p:spPr>
          <a:xfrm>
            <a:off x="299442" y="1671757"/>
            <a:ext cx="4887516" cy="4887516"/>
          </a:xfrm>
          <a:prstGeom prst="rect">
            <a:avLst/>
          </a:prstGeom>
        </p:spPr>
      </p:pic>
      <p:sp>
        <p:nvSpPr>
          <p:cNvPr id="6" name="Text 2"/>
          <p:cNvSpPr/>
          <p:nvPr/>
        </p:nvSpPr>
        <p:spPr>
          <a:xfrm>
            <a:off x="6324838" y="658773"/>
            <a:ext cx="7467124" cy="1033105"/>
          </a:xfrm>
          <a:prstGeom prst="rect">
            <a:avLst/>
          </a:prstGeom>
          <a:noFill/>
          <a:ln/>
        </p:spPr>
        <p:txBody>
          <a:bodyPr wrap="none" rtlCol="0" anchor="t"/>
          <a:lstStyle/>
          <a:p>
            <a:pPr marL="0" marR="0" lvl="0" indent="0" algn="l" defTabSz="914400" rtl="0" eaLnBrk="1" fontAlgn="auto" latinLnBrk="0" hangingPunct="1">
              <a:lnSpc>
                <a:spcPts val="8135"/>
              </a:lnSpc>
              <a:spcBef>
                <a:spcPts val="0"/>
              </a:spcBef>
              <a:spcAft>
                <a:spcPts val="0"/>
              </a:spcAft>
              <a:buClrTx/>
              <a:buSzTx/>
              <a:buFontTx/>
              <a:buNone/>
              <a:tabLst/>
              <a:defRPr/>
            </a:pPr>
            <a:r>
              <a:rPr kumimoji="0" lang="en-US" sz="6508" b="0" i="0" u="none" strike="noStrike" kern="1200" cap="none" spc="0" normalizeH="0" baseline="0" noProof="0" dirty="0">
                <a:ln>
                  <a:noFill/>
                </a:ln>
                <a:solidFill>
                  <a:srgbClr val="F2F2F3"/>
                </a:solidFill>
                <a:effectLst/>
                <a:uLnTx/>
                <a:uFillTx/>
                <a:latin typeface="Poppins" pitchFamily="34" charset="0"/>
                <a:ea typeface="Poppins" pitchFamily="34" charset="-122"/>
                <a:cs typeface="Poppins" pitchFamily="34" charset="-120"/>
              </a:rPr>
              <a:t>Outline</a:t>
            </a:r>
            <a:endParaRPr kumimoji="0" lang="en-US" sz="650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3"/>
          <p:cNvSpPr/>
          <p:nvPr/>
        </p:nvSpPr>
        <p:spPr>
          <a:xfrm>
            <a:off x="6708100" y="2051209"/>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Problem Statement</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4"/>
          <p:cNvSpPr/>
          <p:nvPr/>
        </p:nvSpPr>
        <p:spPr>
          <a:xfrm>
            <a:off x="6708100" y="2518291"/>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2"/>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Proposed Solution</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5"/>
          <p:cNvSpPr/>
          <p:nvPr/>
        </p:nvSpPr>
        <p:spPr>
          <a:xfrm>
            <a:off x="6708100" y="2985373"/>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3"/>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System Development Approach</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6"/>
          <p:cNvSpPr/>
          <p:nvPr/>
        </p:nvSpPr>
        <p:spPr>
          <a:xfrm>
            <a:off x="6708100" y="3452455"/>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4"/>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Model Development</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7"/>
          <p:cNvSpPr/>
          <p:nvPr/>
        </p:nvSpPr>
        <p:spPr>
          <a:xfrm>
            <a:off x="6708100" y="3919538"/>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5"/>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Model Performance Evaluation</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8"/>
          <p:cNvSpPr/>
          <p:nvPr/>
        </p:nvSpPr>
        <p:spPr>
          <a:xfrm>
            <a:off x="6708100" y="4386620"/>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6"/>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Dynamic Match Prediction Evaluation</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9"/>
          <p:cNvSpPr/>
          <p:nvPr/>
        </p:nvSpPr>
        <p:spPr>
          <a:xfrm>
            <a:off x="6708100" y="4853702"/>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7"/>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User Interface with Streamlit</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0"/>
          <p:cNvSpPr/>
          <p:nvPr/>
        </p:nvSpPr>
        <p:spPr>
          <a:xfrm>
            <a:off x="6708100" y="5320784"/>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8"/>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Integration  and Deployment</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1"/>
          <p:cNvSpPr/>
          <p:nvPr/>
        </p:nvSpPr>
        <p:spPr>
          <a:xfrm>
            <a:off x="6708100" y="5787866"/>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9"/>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Result</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12"/>
          <p:cNvSpPr/>
          <p:nvPr/>
        </p:nvSpPr>
        <p:spPr>
          <a:xfrm>
            <a:off x="6708100" y="6254948"/>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10"/>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Conclusion</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 13"/>
          <p:cNvSpPr/>
          <p:nvPr/>
        </p:nvSpPr>
        <p:spPr>
          <a:xfrm>
            <a:off x="6708100" y="6722031"/>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11"/>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Future Scope</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4"/>
          <p:cNvSpPr/>
          <p:nvPr/>
        </p:nvSpPr>
        <p:spPr>
          <a:xfrm>
            <a:off x="6708100" y="7189113"/>
            <a:ext cx="7083862" cy="383262"/>
          </a:xfrm>
          <a:prstGeom prst="rect">
            <a:avLst/>
          </a:prstGeom>
          <a:noFill/>
          <a:ln/>
        </p:spPr>
        <p:txBody>
          <a:bodyPr wrap="none" rtlCol="0" anchor="t"/>
          <a:lstStyle/>
          <a:p>
            <a:pPr marL="342900" marR="0" lvl="0" indent="-342900" algn="l" defTabSz="914400" rtl="0" eaLnBrk="1" fontAlgn="auto" latinLnBrk="0" hangingPunct="1">
              <a:lnSpc>
                <a:spcPts val="3018"/>
              </a:lnSpc>
              <a:spcBef>
                <a:spcPts val="0"/>
              </a:spcBef>
              <a:spcAft>
                <a:spcPts val="0"/>
              </a:spcAft>
              <a:buClrTx/>
              <a:buSzPct val="100000"/>
              <a:buFont typeface="+mj-lt"/>
              <a:buAutoNum type="arabicPeriod" startAt="12"/>
              <a:tabLst/>
              <a:defRPr/>
            </a:pPr>
            <a:r>
              <a:rPr kumimoji="0" lang="en-US" sz="1886"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References</a:t>
            </a:r>
            <a:endParaRPr kumimoji="0" lang="en-US" sz="18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07128" y="2368391"/>
            <a:ext cx="4960144" cy="3492818"/>
          </a:xfrm>
          <a:prstGeom prst="rect">
            <a:avLst/>
          </a:prstGeom>
        </p:spPr>
      </p:pic>
      <p:sp>
        <p:nvSpPr>
          <p:cNvPr id="6" name="Text 2"/>
          <p:cNvSpPr/>
          <p:nvPr/>
        </p:nvSpPr>
        <p:spPr>
          <a:xfrm>
            <a:off x="736521" y="746760"/>
            <a:ext cx="5261134" cy="657582"/>
          </a:xfrm>
          <a:prstGeom prst="rect">
            <a:avLst/>
          </a:prstGeom>
          <a:noFill/>
          <a:ln/>
        </p:spPr>
        <p:txBody>
          <a:bodyPr wrap="none" rtlCol="0" anchor="t"/>
          <a:lstStyle/>
          <a:p>
            <a:pPr marL="0" indent="0">
              <a:lnSpc>
                <a:spcPts val="5178"/>
              </a:lnSpc>
              <a:buNone/>
            </a:pPr>
            <a:r>
              <a:rPr lang="en-US" sz="4143" dirty="0">
                <a:solidFill>
                  <a:srgbClr val="F2F2F3"/>
                </a:solidFill>
                <a:latin typeface="Poppins" pitchFamily="34" charset="0"/>
                <a:ea typeface="Poppins" pitchFamily="34" charset="-122"/>
                <a:cs typeface="Poppins" pitchFamily="34" charset="-120"/>
              </a:rPr>
              <a:t>Problem Statement</a:t>
            </a:r>
            <a:endParaRPr lang="en-US" sz="4143" dirty="0"/>
          </a:p>
        </p:txBody>
      </p:sp>
      <p:sp>
        <p:nvSpPr>
          <p:cNvPr id="7" name="Text 3"/>
          <p:cNvSpPr/>
          <p:nvPr/>
        </p:nvSpPr>
        <p:spPr>
          <a:xfrm>
            <a:off x="736521" y="1719977"/>
            <a:ext cx="7670959" cy="1010126"/>
          </a:xfrm>
          <a:prstGeom prst="rect">
            <a:avLst/>
          </a:prstGeom>
          <a:noFill/>
          <a:ln/>
        </p:spPr>
        <p:txBody>
          <a:bodyPr wrap="square" rtlCol="0" anchor="t"/>
          <a:lstStyle/>
          <a:p>
            <a:pPr marL="0" indent="0">
              <a:lnSpc>
                <a:spcPts val="2651"/>
              </a:lnSpc>
              <a:buNone/>
            </a:pPr>
            <a:r>
              <a:rPr lang="en-US" sz="1657" dirty="0">
                <a:solidFill>
                  <a:srgbClr val="E5E0DF"/>
                </a:solidFill>
                <a:latin typeface="Roboto" pitchFamily="34" charset="0"/>
                <a:ea typeface="Roboto" pitchFamily="34" charset="-122"/>
                <a:cs typeface="Roboto" pitchFamily="34" charset="-120"/>
              </a:rPr>
              <a:t>Predicting IPL match outcomes is challenging due to the dynamic nature of the sport. Numerous factors, including team form, player performance, and match conditions, can influence the result.</a:t>
            </a:r>
            <a:endParaRPr lang="en-US" sz="1657" dirty="0"/>
          </a:p>
        </p:txBody>
      </p:sp>
      <p:sp>
        <p:nvSpPr>
          <p:cNvPr id="8" name="Shape 4"/>
          <p:cNvSpPr/>
          <p:nvPr/>
        </p:nvSpPr>
        <p:spPr>
          <a:xfrm>
            <a:off x="736521" y="3203496"/>
            <a:ext cx="473393" cy="473393"/>
          </a:xfrm>
          <a:prstGeom prst="roundRect">
            <a:avLst>
              <a:gd name="adj" fmla="val 20005"/>
            </a:avLst>
          </a:prstGeom>
          <a:solidFill>
            <a:srgbClr val="3D3D42"/>
          </a:solidFill>
          <a:ln w="7620">
            <a:solidFill>
              <a:srgbClr val="56565B"/>
            </a:solidFill>
            <a:prstDash val="solid"/>
          </a:ln>
        </p:spPr>
      </p:sp>
      <p:sp>
        <p:nvSpPr>
          <p:cNvPr id="9" name="Text 5"/>
          <p:cNvSpPr/>
          <p:nvPr/>
        </p:nvSpPr>
        <p:spPr>
          <a:xfrm>
            <a:off x="927140" y="3282315"/>
            <a:ext cx="92154" cy="315635"/>
          </a:xfrm>
          <a:prstGeom prst="rect">
            <a:avLst/>
          </a:prstGeom>
          <a:noFill/>
          <a:ln/>
        </p:spPr>
        <p:txBody>
          <a:bodyPr wrap="none" rtlCol="0" anchor="t"/>
          <a:lstStyle/>
          <a:p>
            <a:pPr marL="0" indent="0" algn="ctr">
              <a:lnSpc>
                <a:spcPts val="2486"/>
              </a:lnSpc>
              <a:buNone/>
            </a:pPr>
            <a:r>
              <a:rPr lang="en-US" sz="2486" dirty="0">
                <a:solidFill>
                  <a:srgbClr val="E5E0DF"/>
                </a:solidFill>
                <a:latin typeface="Poppins" pitchFamily="34" charset="0"/>
                <a:ea typeface="Poppins" pitchFamily="34" charset="-122"/>
                <a:cs typeface="Poppins" pitchFamily="34" charset="-120"/>
              </a:rPr>
              <a:t>1</a:t>
            </a:r>
            <a:endParaRPr lang="en-US" sz="2486" dirty="0"/>
          </a:p>
        </p:txBody>
      </p:sp>
      <p:sp>
        <p:nvSpPr>
          <p:cNvPr id="10" name="Text 6"/>
          <p:cNvSpPr/>
          <p:nvPr/>
        </p:nvSpPr>
        <p:spPr>
          <a:xfrm>
            <a:off x="1420297" y="3203496"/>
            <a:ext cx="2630567" cy="328732"/>
          </a:xfrm>
          <a:prstGeom prst="rect">
            <a:avLst/>
          </a:prstGeom>
          <a:noFill/>
          <a:ln/>
        </p:spPr>
        <p:txBody>
          <a:bodyPr wrap="none" rtlCol="0" anchor="t"/>
          <a:lstStyle/>
          <a:p>
            <a:pPr marL="0" indent="0">
              <a:lnSpc>
                <a:spcPts val="2589"/>
              </a:lnSpc>
              <a:buNone/>
            </a:pPr>
            <a:r>
              <a:rPr lang="en-US" sz="2071" dirty="0">
                <a:solidFill>
                  <a:srgbClr val="E5E0DF"/>
                </a:solidFill>
                <a:latin typeface="Poppins" pitchFamily="34" charset="0"/>
                <a:ea typeface="Poppins" pitchFamily="34" charset="-122"/>
                <a:cs typeface="Poppins" pitchFamily="34" charset="-120"/>
              </a:rPr>
              <a:t>Inconsistency</a:t>
            </a:r>
            <a:endParaRPr lang="en-US" sz="2071" dirty="0"/>
          </a:p>
        </p:txBody>
      </p:sp>
      <p:sp>
        <p:nvSpPr>
          <p:cNvPr id="11" name="Text 7"/>
          <p:cNvSpPr/>
          <p:nvPr/>
        </p:nvSpPr>
        <p:spPr>
          <a:xfrm>
            <a:off x="1420297" y="3658433"/>
            <a:ext cx="6987183" cy="673418"/>
          </a:xfrm>
          <a:prstGeom prst="rect">
            <a:avLst/>
          </a:prstGeom>
          <a:noFill/>
          <a:ln/>
        </p:spPr>
        <p:txBody>
          <a:bodyPr wrap="square" rtlCol="0" anchor="t"/>
          <a:lstStyle/>
          <a:p>
            <a:pPr marL="0" indent="0">
              <a:lnSpc>
                <a:spcPts val="2651"/>
              </a:lnSpc>
              <a:buNone/>
            </a:pPr>
            <a:r>
              <a:rPr lang="en-US" sz="1657" dirty="0">
                <a:solidFill>
                  <a:srgbClr val="E5E0DF"/>
                </a:solidFill>
                <a:latin typeface="Roboto" pitchFamily="34" charset="0"/>
                <a:ea typeface="Roboto" pitchFamily="34" charset="-122"/>
                <a:cs typeface="Roboto" pitchFamily="34" charset="-120"/>
              </a:rPr>
              <a:t>Teams often exhibit unpredictable performance, making it difficult to forecast outcomes with high accuracy.</a:t>
            </a:r>
            <a:endParaRPr lang="en-US" sz="1657" dirty="0"/>
          </a:p>
        </p:txBody>
      </p:sp>
      <p:sp>
        <p:nvSpPr>
          <p:cNvPr id="12" name="Shape 8"/>
          <p:cNvSpPr/>
          <p:nvPr/>
        </p:nvSpPr>
        <p:spPr>
          <a:xfrm>
            <a:off x="736521" y="4778931"/>
            <a:ext cx="473393" cy="473393"/>
          </a:xfrm>
          <a:prstGeom prst="roundRect">
            <a:avLst>
              <a:gd name="adj" fmla="val 20005"/>
            </a:avLst>
          </a:prstGeom>
          <a:solidFill>
            <a:srgbClr val="3D3D42"/>
          </a:solidFill>
          <a:ln w="7620">
            <a:solidFill>
              <a:srgbClr val="56565B"/>
            </a:solidFill>
            <a:prstDash val="solid"/>
          </a:ln>
        </p:spPr>
      </p:sp>
      <p:sp>
        <p:nvSpPr>
          <p:cNvPr id="13" name="Text 9"/>
          <p:cNvSpPr/>
          <p:nvPr/>
        </p:nvSpPr>
        <p:spPr>
          <a:xfrm>
            <a:off x="882968" y="4857750"/>
            <a:ext cx="180499" cy="315635"/>
          </a:xfrm>
          <a:prstGeom prst="rect">
            <a:avLst/>
          </a:prstGeom>
          <a:noFill/>
          <a:ln/>
        </p:spPr>
        <p:txBody>
          <a:bodyPr wrap="none" rtlCol="0" anchor="t"/>
          <a:lstStyle/>
          <a:p>
            <a:pPr marL="0" indent="0" algn="ctr">
              <a:lnSpc>
                <a:spcPts val="2486"/>
              </a:lnSpc>
              <a:buNone/>
            </a:pPr>
            <a:r>
              <a:rPr lang="en-US" sz="2486" dirty="0">
                <a:solidFill>
                  <a:srgbClr val="E5E0DF"/>
                </a:solidFill>
                <a:latin typeface="Poppins" pitchFamily="34" charset="0"/>
                <a:ea typeface="Poppins" pitchFamily="34" charset="-122"/>
                <a:cs typeface="Poppins" pitchFamily="34" charset="-120"/>
              </a:rPr>
              <a:t>2</a:t>
            </a:r>
            <a:endParaRPr lang="en-US" sz="2486" dirty="0"/>
          </a:p>
        </p:txBody>
      </p:sp>
      <p:sp>
        <p:nvSpPr>
          <p:cNvPr id="14" name="Text 10"/>
          <p:cNvSpPr/>
          <p:nvPr/>
        </p:nvSpPr>
        <p:spPr>
          <a:xfrm>
            <a:off x="1420297" y="4778931"/>
            <a:ext cx="2630567" cy="328732"/>
          </a:xfrm>
          <a:prstGeom prst="rect">
            <a:avLst/>
          </a:prstGeom>
          <a:noFill/>
          <a:ln/>
        </p:spPr>
        <p:txBody>
          <a:bodyPr wrap="none" rtlCol="0" anchor="t"/>
          <a:lstStyle/>
          <a:p>
            <a:pPr marL="0" indent="0">
              <a:lnSpc>
                <a:spcPts val="2589"/>
              </a:lnSpc>
              <a:buNone/>
            </a:pPr>
            <a:r>
              <a:rPr lang="en-US" sz="2071" dirty="0">
                <a:solidFill>
                  <a:srgbClr val="E5E0DF"/>
                </a:solidFill>
                <a:latin typeface="Poppins" pitchFamily="34" charset="0"/>
                <a:ea typeface="Poppins" pitchFamily="34" charset="-122"/>
                <a:cs typeface="Poppins" pitchFamily="34" charset="-120"/>
              </a:rPr>
              <a:t>External Factors</a:t>
            </a:r>
            <a:endParaRPr lang="en-US" sz="2071" dirty="0"/>
          </a:p>
        </p:txBody>
      </p:sp>
      <p:sp>
        <p:nvSpPr>
          <p:cNvPr id="15" name="Text 11"/>
          <p:cNvSpPr/>
          <p:nvPr/>
        </p:nvSpPr>
        <p:spPr>
          <a:xfrm>
            <a:off x="1420297" y="5233868"/>
            <a:ext cx="6987183" cy="673418"/>
          </a:xfrm>
          <a:prstGeom prst="rect">
            <a:avLst/>
          </a:prstGeom>
          <a:noFill/>
          <a:ln/>
        </p:spPr>
        <p:txBody>
          <a:bodyPr wrap="square" rtlCol="0" anchor="t"/>
          <a:lstStyle/>
          <a:p>
            <a:pPr marL="0" indent="0">
              <a:lnSpc>
                <a:spcPts val="2651"/>
              </a:lnSpc>
              <a:buNone/>
            </a:pPr>
            <a:r>
              <a:rPr lang="en-US" sz="1657" dirty="0">
                <a:solidFill>
                  <a:srgbClr val="E5E0DF"/>
                </a:solidFill>
                <a:latin typeface="Roboto" pitchFamily="34" charset="0"/>
                <a:ea typeface="Roboto" pitchFamily="34" charset="-122"/>
                <a:cs typeface="Roboto" pitchFamily="34" charset="-120"/>
              </a:rPr>
              <a:t>Factors like weather, pitch conditions, and player injuries can significantly impact match results.</a:t>
            </a:r>
            <a:endParaRPr lang="en-US" sz="1657" dirty="0"/>
          </a:p>
        </p:txBody>
      </p:sp>
      <p:sp>
        <p:nvSpPr>
          <p:cNvPr id="16" name="Shape 12"/>
          <p:cNvSpPr/>
          <p:nvPr/>
        </p:nvSpPr>
        <p:spPr>
          <a:xfrm>
            <a:off x="736521" y="6354366"/>
            <a:ext cx="473393" cy="473393"/>
          </a:xfrm>
          <a:prstGeom prst="roundRect">
            <a:avLst>
              <a:gd name="adj" fmla="val 20005"/>
            </a:avLst>
          </a:prstGeom>
          <a:solidFill>
            <a:srgbClr val="3D3D42"/>
          </a:solidFill>
          <a:ln w="7620">
            <a:solidFill>
              <a:srgbClr val="56565B"/>
            </a:solidFill>
            <a:prstDash val="solid"/>
          </a:ln>
        </p:spPr>
      </p:sp>
      <p:sp>
        <p:nvSpPr>
          <p:cNvPr id="17" name="Text 13"/>
          <p:cNvSpPr/>
          <p:nvPr/>
        </p:nvSpPr>
        <p:spPr>
          <a:xfrm>
            <a:off x="880824" y="6433185"/>
            <a:ext cx="184666" cy="315635"/>
          </a:xfrm>
          <a:prstGeom prst="rect">
            <a:avLst/>
          </a:prstGeom>
          <a:noFill/>
          <a:ln/>
        </p:spPr>
        <p:txBody>
          <a:bodyPr wrap="none" rtlCol="0" anchor="t"/>
          <a:lstStyle/>
          <a:p>
            <a:pPr marL="0" indent="0" algn="ctr">
              <a:lnSpc>
                <a:spcPts val="2486"/>
              </a:lnSpc>
              <a:buNone/>
            </a:pPr>
            <a:r>
              <a:rPr lang="en-US" sz="2486" dirty="0">
                <a:solidFill>
                  <a:srgbClr val="E5E0DF"/>
                </a:solidFill>
                <a:latin typeface="Poppins" pitchFamily="34" charset="0"/>
                <a:ea typeface="Poppins" pitchFamily="34" charset="-122"/>
                <a:cs typeface="Poppins" pitchFamily="34" charset="-120"/>
              </a:rPr>
              <a:t>3</a:t>
            </a:r>
            <a:endParaRPr lang="en-US" sz="2486" dirty="0"/>
          </a:p>
        </p:txBody>
      </p:sp>
      <p:sp>
        <p:nvSpPr>
          <p:cNvPr id="18" name="Text 14"/>
          <p:cNvSpPr/>
          <p:nvPr/>
        </p:nvSpPr>
        <p:spPr>
          <a:xfrm>
            <a:off x="1420297" y="6354366"/>
            <a:ext cx="2630567" cy="328732"/>
          </a:xfrm>
          <a:prstGeom prst="rect">
            <a:avLst/>
          </a:prstGeom>
          <a:noFill/>
          <a:ln/>
        </p:spPr>
        <p:txBody>
          <a:bodyPr wrap="none" rtlCol="0" anchor="t"/>
          <a:lstStyle/>
          <a:p>
            <a:pPr marL="0" indent="0">
              <a:lnSpc>
                <a:spcPts val="2589"/>
              </a:lnSpc>
              <a:buNone/>
            </a:pPr>
            <a:r>
              <a:rPr lang="en-US" sz="2071" dirty="0">
                <a:solidFill>
                  <a:srgbClr val="E5E0DF"/>
                </a:solidFill>
                <a:latin typeface="Poppins" pitchFamily="34" charset="0"/>
                <a:ea typeface="Poppins" pitchFamily="34" charset="-122"/>
                <a:cs typeface="Poppins" pitchFamily="34" charset="-120"/>
              </a:rPr>
              <a:t>Limited Data</a:t>
            </a:r>
            <a:endParaRPr lang="en-US" sz="2071" dirty="0"/>
          </a:p>
        </p:txBody>
      </p:sp>
      <p:sp>
        <p:nvSpPr>
          <p:cNvPr id="19" name="Text 15"/>
          <p:cNvSpPr/>
          <p:nvPr/>
        </p:nvSpPr>
        <p:spPr>
          <a:xfrm>
            <a:off x="1420297" y="6809303"/>
            <a:ext cx="6987183" cy="673418"/>
          </a:xfrm>
          <a:prstGeom prst="rect">
            <a:avLst/>
          </a:prstGeom>
          <a:noFill/>
          <a:ln/>
        </p:spPr>
        <p:txBody>
          <a:bodyPr wrap="square" rtlCol="0" anchor="t"/>
          <a:lstStyle/>
          <a:p>
            <a:pPr marL="0" indent="0">
              <a:lnSpc>
                <a:spcPts val="2651"/>
              </a:lnSpc>
              <a:buNone/>
            </a:pPr>
            <a:r>
              <a:rPr lang="en-US" sz="1657" dirty="0">
                <a:solidFill>
                  <a:srgbClr val="E5E0DF"/>
                </a:solidFill>
                <a:latin typeface="Roboto" pitchFamily="34" charset="0"/>
                <a:ea typeface="Roboto" pitchFamily="34" charset="-122"/>
                <a:cs typeface="Roboto" pitchFamily="34" charset="-120"/>
              </a:rPr>
              <a:t>The availability of historical data for IPL matches is relatively limited, making it challenging to train accurate predictive models.</a:t>
            </a:r>
            <a:endParaRPr lang="en-US" sz="165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sp>
        <p:nvSpPr>
          <p:cNvPr id="4" name="Text 2"/>
          <p:cNvSpPr/>
          <p:nvPr/>
        </p:nvSpPr>
        <p:spPr>
          <a:xfrm>
            <a:off x="864037" y="1409819"/>
            <a:ext cx="6172200" cy="771525"/>
          </a:xfrm>
          <a:prstGeom prst="rect">
            <a:avLst/>
          </a:prstGeom>
          <a:noFill/>
          <a:ln/>
        </p:spPr>
        <p:txBody>
          <a:bodyPr wrap="none" rtlCol="0" anchor="t"/>
          <a:lstStyle/>
          <a:p>
            <a:pPr marL="0" indent="0">
              <a:lnSpc>
                <a:spcPts val="6075"/>
              </a:lnSpc>
              <a:buNone/>
            </a:pPr>
            <a:r>
              <a:rPr lang="en-US" sz="4860" dirty="0">
                <a:solidFill>
                  <a:srgbClr val="F2F2F3"/>
                </a:solidFill>
                <a:latin typeface="Poppins" pitchFamily="34" charset="0"/>
                <a:ea typeface="Poppins" pitchFamily="34" charset="-122"/>
                <a:cs typeface="Poppins" pitchFamily="34" charset="-120"/>
              </a:rPr>
              <a:t>Proposed Solution</a:t>
            </a:r>
            <a:endParaRPr lang="en-US" sz="4860" dirty="0"/>
          </a:p>
        </p:txBody>
      </p:sp>
      <p:sp>
        <p:nvSpPr>
          <p:cNvPr id="5" name="Text 3"/>
          <p:cNvSpPr/>
          <p:nvPr/>
        </p:nvSpPr>
        <p:spPr>
          <a:xfrm>
            <a:off x="864037" y="2675096"/>
            <a:ext cx="12902327" cy="118514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The proposed solution involves developing an AI model that learns from historical IPL match data to predict future outcomes. The model will incorporate various factors, such as team statistics, player performance, and match venues, to generate accurate predictions.</a:t>
            </a:r>
            <a:endParaRPr lang="en-US" sz="1944" dirty="0"/>
          </a:p>
        </p:txBody>
      </p:sp>
      <p:sp>
        <p:nvSpPr>
          <p:cNvPr id="6" name="Text 4"/>
          <p:cNvSpPr/>
          <p:nvPr/>
        </p:nvSpPr>
        <p:spPr>
          <a:xfrm>
            <a:off x="864037" y="4384715"/>
            <a:ext cx="3086100" cy="385763"/>
          </a:xfrm>
          <a:prstGeom prst="rect">
            <a:avLst/>
          </a:prstGeom>
          <a:noFill/>
          <a:ln/>
        </p:spPr>
        <p:txBody>
          <a:bodyPr wrap="none" rtlCol="0" anchor="t"/>
          <a:lstStyle/>
          <a:p>
            <a:pPr marL="0" indent="0">
              <a:lnSpc>
                <a:spcPts val="3038"/>
              </a:lnSpc>
              <a:buNone/>
            </a:pPr>
            <a:r>
              <a:rPr lang="en-US" sz="2430" dirty="0">
                <a:solidFill>
                  <a:srgbClr val="F2F2F3"/>
                </a:solidFill>
                <a:latin typeface="Poppins" pitchFamily="34" charset="0"/>
                <a:ea typeface="Poppins" pitchFamily="34" charset="-122"/>
                <a:cs typeface="Poppins" pitchFamily="34" charset="-120"/>
              </a:rPr>
              <a:t>Data Collection</a:t>
            </a:r>
            <a:endParaRPr lang="en-US" sz="2430" dirty="0"/>
          </a:p>
        </p:txBody>
      </p:sp>
      <p:sp>
        <p:nvSpPr>
          <p:cNvPr id="7" name="Text 5"/>
          <p:cNvSpPr/>
          <p:nvPr/>
        </p:nvSpPr>
        <p:spPr>
          <a:xfrm>
            <a:off x="864037" y="5017294"/>
            <a:ext cx="3898821" cy="158019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Gather historical IPL data, including match results, team statistics, player performance, and match conditions.</a:t>
            </a:r>
            <a:endParaRPr lang="en-US" sz="1944" dirty="0"/>
          </a:p>
        </p:txBody>
      </p:sp>
      <p:sp>
        <p:nvSpPr>
          <p:cNvPr id="8" name="Text 6"/>
          <p:cNvSpPr/>
          <p:nvPr/>
        </p:nvSpPr>
        <p:spPr>
          <a:xfrm>
            <a:off x="5372695" y="4384715"/>
            <a:ext cx="3086100" cy="385763"/>
          </a:xfrm>
          <a:prstGeom prst="rect">
            <a:avLst/>
          </a:prstGeom>
          <a:noFill/>
          <a:ln/>
        </p:spPr>
        <p:txBody>
          <a:bodyPr wrap="none" rtlCol="0" anchor="t"/>
          <a:lstStyle/>
          <a:p>
            <a:pPr marL="0" indent="0">
              <a:lnSpc>
                <a:spcPts val="3038"/>
              </a:lnSpc>
              <a:buNone/>
            </a:pPr>
            <a:r>
              <a:rPr lang="en-US" sz="2430" dirty="0">
                <a:solidFill>
                  <a:srgbClr val="F2F2F3"/>
                </a:solidFill>
                <a:latin typeface="Poppins" pitchFamily="34" charset="0"/>
                <a:ea typeface="Poppins" pitchFamily="34" charset="-122"/>
                <a:cs typeface="Poppins" pitchFamily="34" charset="-120"/>
              </a:rPr>
              <a:t>Model Training</a:t>
            </a:r>
            <a:endParaRPr lang="en-US" sz="2430" dirty="0"/>
          </a:p>
        </p:txBody>
      </p:sp>
      <p:sp>
        <p:nvSpPr>
          <p:cNvPr id="9" name="Text 7"/>
          <p:cNvSpPr/>
          <p:nvPr/>
        </p:nvSpPr>
        <p:spPr>
          <a:xfrm>
            <a:off x="5372695" y="5017294"/>
            <a:ext cx="3898821" cy="158019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Develop a machine learning model using the collected data to learn patterns and relationships that predict match outcomes.</a:t>
            </a:r>
            <a:endParaRPr lang="en-US" sz="1944" dirty="0"/>
          </a:p>
        </p:txBody>
      </p:sp>
      <p:sp>
        <p:nvSpPr>
          <p:cNvPr id="10" name="Text 8"/>
          <p:cNvSpPr/>
          <p:nvPr/>
        </p:nvSpPr>
        <p:spPr>
          <a:xfrm>
            <a:off x="9881354" y="4384715"/>
            <a:ext cx="3086100" cy="385763"/>
          </a:xfrm>
          <a:prstGeom prst="rect">
            <a:avLst/>
          </a:prstGeom>
          <a:noFill/>
          <a:ln/>
        </p:spPr>
        <p:txBody>
          <a:bodyPr wrap="none" rtlCol="0" anchor="t"/>
          <a:lstStyle/>
          <a:p>
            <a:pPr marL="0" indent="0">
              <a:lnSpc>
                <a:spcPts val="3038"/>
              </a:lnSpc>
              <a:buNone/>
            </a:pPr>
            <a:r>
              <a:rPr lang="en-US" sz="2430" dirty="0">
                <a:solidFill>
                  <a:srgbClr val="F2F2F3"/>
                </a:solidFill>
                <a:latin typeface="Poppins" pitchFamily="34" charset="0"/>
                <a:ea typeface="Poppins" pitchFamily="34" charset="-122"/>
                <a:cs typeface="Poppins" pitchFamily="34" charset="-120"/>
              </a:rPr>
              <a:t>Prediction</a:t>
            </a:r>
            <a:endParaRPr lang="en-US" sz="2430" dirty="0"/>
          </a:p>
        </p:txBody>
      </p:sp>
      <p:sp>
        <p:nvSpPr>
          <p:cNvPr id="11" name="Text 9"/>
          <p:cNvSpPr/>
          <p:nvPr/>
        </p:nvSpPr>
        <p:spPr>
          <a:xfrm>
            <a:off x="9881354" y="5017294"/>
            <a:ext cx="3898821" cy="1185148"/>
          </a:xfrm>
          <a:prstGeom prst="rect">
            <a:avLst/>
          </a:prstGeom>
          <a:noFill/>
          <a:ln/>
        </p:spPr>
        <p:txBody>
          <a:bodyPr wrap="square" rtlCol="0" anchor="t"/>
          <a:lstStyle/>
          <a:p>
            <a:pPr marL="0" indent="0">
              <a:lnSpc>
                <a:spcPts val="3110"/>
              </a:lnSpc>
              <a:buNone/>
            </a:pPr>
            <a:r>
              <a:rPr lang="en-US" sz="1944" dirty="0">
                <a:solidFill>
                  <a:srgbClr val="E5E0DF"/>
                </a:solidFill>
                <a:latin typeface="Roboto" pitchFamily="34" charset="0"/>
                <a:ea typeface="Roboto" pitchFamily="34" charset="-122"/>
                <a:cs typeface="Roboto" pitchFamily="34" charset="-120"/>
              </a:rPr>
              <a:t>Deploy the trained model to generate predictions for future IPL matches based on real-time data.</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748951"/>
          </a:xfrm>
          <a:prstGeom prst="rect">
            <a:avLst/>
          </a:prstGeom>
          <a:solidFill>
            <a:srgbClr val="050505"/>
          </a:solidFill>
          <a:ln/>
        </p:spPr>
      </p:sp>
      <p:sp>
        <p:nvSpPr>
          <p:cNvPr id="4" name="Text 2"/>
          <p:cNvSpPr/>
          <p:nvPr/>
        </p:nvSpPr>
        <p:spPr>
          <a:xfrm>
            <a:off x="2594967" y="475178"/>
            <a:ext cx="6815495" cy="540068"/>
          </a:xfrm>
          <a:prstGeom prst="rect">
            <a:avLst/>
          </a:prstGeom>
          <a:noFill/>
          <a:ln/>
        </p:spPr>
        <p:txBody>
          <a:bodyPr wrap="none" rtlCol="0" anchor="t"/>
          <a:lstStyle/>
          <a:p>
            <a:pPr marL="0" marR="0" lvl="0" indent="0" algn="l" defTabSz="914400" rtl="0" eaLnBrk="1" fontAlgn="auto" latinLnBrk="0" hangingPunct="1">
              <a:lnSpc>
                <a:spcPts val="4253"/>
              </a:lnSpc>
              <a:spcBef>
                <a:spcPts val="0"/>
              </a:spcBef>
              <a:spcAft>
                <a:spcPts val="0"/>
              </a:spcAft>
              <a:buClrTx/>
              <a:buSzTx/>
              <a:buFontTx/>
              <a:buNone/>
              <a:tabLst/>
              <a:defRPr/>
            </a:pPr>
            <a:r>
              <a:rPr kumimoji="0" lang="en-US" sz="3402" b="0" i="0" u="none" strike="noStrike" kern="1200" cap="none" spc="0" normalizeH="0" baseline="0" noProof="0" dirty="0">
                <a:ln>
                  <a:noFill/>
                </a:ln>
                <a:solidFill>
                  <a:srgbClr val="F2F2F3"/>
                </a:solidFill>
                <a:effectLst/>
                <a:uLnTx/>
                <a:uFillTx/>
                <a:latin typeface="Poppins" pitchFamily="34" charset="0"/>
                <a:ea typeface="Poppins" pitchFamily="34" charset="-122"/>
                <a:cs typeface="Poppins" pitchFamily="34" charset="-120"/>
              </a:rPr>
              <a:t>System Development Approach</a:t>
            </a:r>
            <a:endParaRPr kumimoji="0" lang="en-US" sz="3402"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hape 3"/>
          <p:cNvSpPr/>
          <p:nvPr/>
        </p:nvSpPr>
        <p:spPr>
          <a:xfrm>
            <a:off x="7297817" y="1360884"/>
            <a:ext cx="34528" cy="6912888"/>
          </a:xfrm>
          <a:prstGeom prst="roundRect">
            <a:avLst>
              <a:gd name="adj" fmla="val 225237"/>
            </a:avLst>
          </a:prstGeom>
          <a:solidFill>
            <a:srgbClr val="56565B"/>
          </a:solidFill>
          <a:ln/>
        </p:spPr>
      </p:sp>
      <p:sp>
        <p:nvSpPr>
          <p:cNvPr id="6" name="Shape 4"/>
          <p:cNvSpPr/>
          <p:nvPr/>
        </p:nvSpPr>
        <p:spPr>
          <a:xfrm>
            <a:off x="6515874" y="1732240"/>
            <a:ext cx="604837" cy="34528"/>
          </a:xfrm>
          <a:prstGeom prst="roundRect">
            <a:avLst>
              <a:gd name="adj" fmla="val 225237"/>
            </a:avLst>
          </a:prstGeom>
          <a:solidFill>
            <a:srgbClr val="56565B"/>
          </a:solidFill>
          <a:ln/>
        </p:spPr>
      </p:sp>
      <p:sp>
        <p:nvSpPr>
          <p:cNvPr id="7" name="Shape 5"/>
          <p:cNvSpPr/>
          <p:nvPr/>
        </p:nvSpPr>
        <p:spPr>
          <a:xfrm>
            <a:off x="7120711" y="1555194"/>
            <a:ext cx="388739" cy="388739"/>
          </a:xfrm>
          <a:prstGeom prst="roundRect">
            <a:avLst>
              <a:gd name="adj" fmla="val 20006"/>
            </a:avLst>
          </a:prstGeom>
          <a:solidFill>
            <a:srgbClr val="3D3D42"/>
          </a:solidFill>
          <a:ln w="7620">
            <a:solidFill>
              <a:srgbClr val="56565B"/>
            </a:solidFill>
            <a:prstDash val="solid"/>
          </a:ln>
        </p:spPr>
      </p:sp>
      <p:sp>
        <p:nvSpPr>
          <p:cNvPr id="8" name="Text 6"/>
          <p:cNvSpPr/>
          <p:nvPr/>
        </p:nvSpPr>
        <p:spPr>
          <a:xfrm>
            <a:off x="7277160" y="1619964"/>
            <a:ext cx="75724" cy="259199"/>
          </a:xfrm>
          <a:prstGeom prst="rect">
            <a:avLst/>
          </a:prstGeom>
          <a:noFill/>
          <a:ln/>
        </p:spPr>
        <p:txBody>
          <a:bodyPr wrap="none" rtlCol="0" anchor="t"/>
          <a:lstStyle/>
          <a:p>
            <a:pPr marL="0" marR="0" lvl="0" indent="0" algn="ctr" defTabSz="914400" rtl="0" eaLnBrk="1" fontAlgn="auto" latinLnBrk="0" hangingPunct="1">
              <a:lnSpc>
                <a:spcPts val="2041"/>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1</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4204335" y="1533644"/>
            <a:ext cx="2160270" cy="269915"/>
          </a:xfrm>
          <a:prstGeom prst="rect">
            <a:avLst/>
          </a:prstGeom>
          <a:noFill/>
          <a:ln/>
        </p:spPr>
        <p:txBody>
          <a:bodyPr wrap="none" rtlCol="0" anchor="t"/>
          <a:lstStyle/>
          <a:p>
            <a:pPr marL="0" marR="0" lvl="0" indent="0" algn="r" defTabSz="914400" rtl="0" eaLnBrk="1" fontAlgn="auto" latinLnBrk="0" hangingPunct="1">
              <a:lnSpc>
                <a:spcPts val="2126"/>
              </a:lnSpc>
              <a:spcBef>
                <a:spcPts val="0"/>
              </a:spcBef>
              <a:spcAft>
                <a:spcPts val="0"/>
              </a:spcAft>
              <a:buClrTx/>
              <a:buSzTx/>
              <a:buFontTx/>
              <a:buNone/>
              <a:tabLst/>
              <a:defRPr/>
            </a:pPr>
            <a:r>
              <a:rPr kumimoji="0" lang="en-US" sz="170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Data Acquisition</a:t>
            </a:r>
            <a:endParaRPr kumimoji="0" lang="en-US" sz="170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2594967" y="1907143"/>
            <a:ext cx="3769638" cy="276582"/>
          </a:xfrm>
          <a:prstGeom prst="rect">
            <a:avLst/>
          </a:prstGeom>
          <a:noFill/>
          <a:ln/>
        </p:spPr>
        <p:txBody>
          <a:bodyPr wrap="none" rtlCol="0" anchor="t"/>
          <a:lstStyle/>
          <a:p>
            <a:pPr marL="0" marR="0" lvl="0" indent="0" algn="r"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Collecting and cleaning historical IPL match data.</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Shape 9"/>
          <p:cNvSpPr/>
          <p:nvPr/>
        </p:nvSpPr>
        <p:spPr>
          <a:xfrm>
            <a:off x="7509450" y="2596277"/>
            <a:ext cx="604837" cy="34528"/>
          </a:xfrm>
          <a:prstGeom prst="roundRect">
            <a:avLst>
              <a:gd name="adj" fmla="val 225237"/>
            </a:avLst>
          </a:prstGeom>
          <a:solidFill>
            <a:srgbClr val="56565B"/>
          </a:solidFill>
          <a:ln/>
        </p:spPr>
      </p:sp>
      <p:sp>
        <p:nvSpPr>
          <p:cNvPr id="12" name="Shape 10"/>
          <p:cNvSpPr/>
          <p:nvPr/>
        </p:nvSpPr>
        <p:spPr>
          <a:xfrm>
            <a:off x="7120711" y="2419231"/>
            <a:ext cx="388739" cy="388739"/>
          </a:xfrm>
          <a:prstGeom prst="roundRect">
            <a:avLst>
              <a:gd name="adj" fmla="val 20006"/>
            </a:avLst>
          </a:prstGeom>
          <a:solidFill>
            <a:srgbClr val="3D3D42"/>
          </a:solidFill>
          <a:ln w="7620">
            <a:solidFill>
              <a:srgbClr val="56565B"/>
            </a:solidFill>
            <a:prstDash val="solid"/>
          </a:ln>
        </p:spPr>
      </p:sp>
      <p:sp>
        <p:nvSpPr>
          <p:cNvPr id="13" name="Text 11"/>
          <p:cNvSpPr/>
          <p:nvPr/>
        </p:nvSpPr>
        <p:spPr>
          <a:xfrm>
            <a:off x="7240845" y="2484001"/>
            <a:ext cx="148352" cy="259199"/>
          </a:xfrm>
          <a:prstGeom prst="rect">
            <a:avLst/>
          </a:prstGeom>
          <a:noFill/>
          <a:ln/>
        </p:spPr>
        <p:txBody>
          <a:bodyPr wrap="none" rtlCol="0" anchor="t"/>
          <a:lstStyle/>
          <a:p>
            <a:pPr marL="0" marR="0" lvl="0" indent="0" algn="ctr" defTabSz="914400" rtl="0" eaLnBrk="1" fontAlgn="auto" latinLnBrk="0" hangingPunct="1">
              <a:lnSpc>
                <a:spcPts val="2041"/>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2</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p:cNvSpPr/>
          <p:nvPr/>
        </p:nvSpPr>
        <p:spPr>
          <a:xfrm>
            <a:off x="8265557" y="2397681"/>
            <a:ext cx="2160270" cy="269915"/>
          </a:xfrm>
          <a:prstGeom prst="rect">
            <a:avLst/>
          </a:prstGeom>
          <a:noFill/>
          <a:ln/>
        </p:spPr>
        <p:txBody>
          <a:bodyPr wrap="none" rtlCol="0" anchor="t"/>
          <a:lstStyle/>
          <a:p>
            <a:pPr marL="0" marR="0" lvl="0" indent="0" algn="l" defTabSz="914400" rtl="0" eaLnBrk="1" fontAlgn="auto" latinLnBrk="0" hangingPunct="1">
              <a:lnSpc>
                <a:spcPts val="2126"/>
              </a:lnSpc>
              <a:spcBef>
                <a:spcPts val="0"/>
              </a:spcBef>
              <a:spcAft>
                <a:spcPts val="0"/>
              </a:spcAft>
              <a:buClrTx/>
              <a:buSzTx/>
              <a:buFontTx/>
              <a:buNone/>
              <a:tabLst/>
              <a:defRPr/>
            </a:pPr>
            <a:r>
              <a:rPr kumimoji="0" lang="en-US" sz="170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Feature Engineering</a:t>
            </a:r>
            <a:endParaRPr kumimoji="0" lang="en-US" sz="170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8265557" y="2771180"/>
            <a:ext cx="3769757" cy="553164"/>
          </a:xfrm>
          <a:prstGeom prst="rect">
            <a:avLst/>
          </a:prstGeom>
          <a:noFill/>
          <a:ln/>
        </p:spPr>
        <p:txBody>
          <a:bodyPr wrap="square" rtlCol="0" anchor="t"/>
          <a:lstStyle/>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Extracting relevant features like team, score, wickets, run rate.</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hape 14"/>
          <p:cNvSpPr/>
          <p:nvPr/>
        </p:nvSpPr>
        <p:spPr>
          <a:xfrm>
            <a:off x="6515874" y="3373874"/>
            <a:ext cx="604837" cy="34528"/>
          </a:xfrm>
          <a:prstGeom prst="roundRect">
            <a:avLst>
              <a:gd name="adj" fmla="val 225237"/>
            </a:avLst>
          </a:prstGeom>
          <a:solidFill>
            <a:srgbClr val="56565B"/>
          </a:solidFill>
          <a:ln/>
        </p:spPr>
      </p:sp>
      <p:sp>
        <p:nvSpPr>
          <p:cNvPr id="17" name="Shape 15"/>
          <p:cNvSpPr/>
          <p:nvPr/>
        </p:nvSpPr>
        <p:spPr>
          <a:xfrm>
            <a:off x="7120711" y="3196828"/>
            <a:ext cx="388739" cy="388739"/>
          </a:xfrm>
          <a:prstGeom prst="roundRect">
            <a:avLst>
              <a:gd name="adj" fmla="val 20006"/>
            </a:avLst>
          </a:prstGeom>
          <a:solidFill>
            <a:srgbClr val="3D3D42"/>
          </a:solidFill>
          <a:ln w="7620">
            <a:solidFill>
              <a:srgbClr val="56565B"/>
            </a:solidFill>
            <a:prstDash val="solid"/>
          </a:ln>
        </p:spPr>
      </p:sp>
      <p:sp>
        <p:nvSpPr>
          <p:cNvPr id="18" name="Text 16"/>
          <p:cNvSpPr/>
          <p:nvPr/>
        </p:nvSpPr>
        <p:spPr>
          <a:xfrm>
            <a:off x="7239179" y="3261598"/>
            <a:ext cx="151686" cy="259199"/>
          </a:xfrm>
          <a:prstGeom prst="rect">
            <a:avLst/>
          </a:prstGeom>
          <a:noFill/>
          <a:ln/>
        </p:spPr>
        <p:txBody>
          <a:bodyPr wrap="none" rtlCol="0" anchor="t"/>
          <a:lstStyle/>
          <a:p>
            <a:pPr marL="0" marR="0" lvl="0" indent="0" algn="ctr" defTabSz="914400" rtl="0" eaLnBrk="1" fontAlgn="auto" latinLnBrk="0" hangingPunct="1">
              <a:lnSpc>
                <a:spcPts val="2041"/>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3</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7"/>
          <p:cNvSpPr/>
          <p:nvPr/>
        </p:nvSpPr>
        <p:spPr>
          <a:xfrm>
            <a:off x="4204335" y="3175278"/>
            <a:ext cx="2160270" cy="269915"/>
          </a:xfrm>
          <a:prstGeom prst="rect">
            <a:avLst/>
          </a:prstGeom>
          <a:noFill/>
          <a:ln/>
        </p:spPr>
        <p:txBody>
          <a:bodyPr wrap="none" rtlCol="0" anchor="t"/>
          <a:lstStyle/>
          <a:p>
            <a:pPr marL="0" marR="0" lvl="0" indent="0" algn="r" defTabSz="914400" rtl="0" eaLnBrk="1" fontAlgn="auto" latinLnBrk="0" hangingPunct="1">
              <a:lnSpc>
                <a:spcPts val="2126"/>
              </a:lnSpc>
              <a:spcBef>
                <a:spcPts val="0"/>
              </a:spcBef>
              <a:spcAft>
                <a:spcPts val="0"/>
              </a:spcAft>
              <a:buClrTx/>
              <a:buSzTx/>
              <a:buFontTx/>
              <a:buNone/>
              <a:tabLst/>
              <a:defRPr/>
            </a:pPr>
            <a:r>
              <a:rPr kumimoji="0" lang="en-US" sz="170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EDA</a:t>
            </a:r>
            <a:endParaRPr kumimoji="0" lang="en-US" sz="170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8"/>
          <p:cNvSpPr/>
          <p:nvPr/>
        </p:nvSpPr>
        <p:spPr>
          <a:xfrm>
            <a:off x="2594967" y="3548777"/>
            <a:ext cx="3769638" cy="553164"/>
          </a:xfrm>
          <a:prstGeom prst="rect">
            <a:avLst/>
          </a:prstGeom>
          <a:noFill/>
          <a:ln/>
        </p:spPr>
        <p:txBody>
          <a:bodyPr wrap="square" rtlCol="0" anchor="t"/>
          <a:lstStyle/>
          <a:p>
            <a:pPr marL="0" marR="0" lvl="0" indent="0" algn="r"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Data analysis to identify key features for model training.</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Shape 19"/>
          <p:cNvSpPr/>
          <p:nvPr/>
        </p:nvSpPr>
        <p:spPr>
          <a:xfrm>
            <a:off x="7509450" y="4151590"/>
            <a:ext cx="604837" cy="34528"/>
          </a:xfrm>
          <a:prstGeom prst="roundRect">
            <a:avLst>
              <a:gd name="adj" fmla="val 225237"/>
            </a:avLst>
          </a:prstGeom>
          <a:solidFill>
            <a:srgbClr val="56565B"/>
          </a:solidFill>
          <a:ln/>
        </p:spPr>
      </p:sp>
      <p:sp>
        <p:nvSpPr>
          <p:cNvPr id="22" name="Shape 20"/>
          <p:cNvSpPr/>
          <p:nvPr/>
        </p:nvSpPr>
        <p:spPr>
          <a:xfrm>
            <a:off x="7120711" y="3974544"/>
            <a:ext cx="388739" cy="388739"/>
          </a:xfrm>
          <a:prstGeom prst="roundRect">
            <a:avLst>
              <a:gd name="adj" fmla="val 20006"/>
            </a:avLst>
          </a:prstGeom>
          <a:solidFill>
            <a:srgbClr val="3D3D42"/>
          </a:solidFill>
          <a:ln w="7620">
            <a:solidFill>
              <a:srgbClr val="56565B"/>
            </a:solidFill>
            <a:prstDash val="solid"/>
          </a:ln>
        </p:spPr>
      </p:sp>
      <p:sp>
        <p:nvSpPr>
          <p:cNvPr id="23" name="Text 21"/>
          <p:cNvSpPr/>
          <p:nvPr/>
        </p:nvSpPr>
        <p:spPr>
          <a:xfrm>
            <a:off x="7235607" y="4039314"/>
            <a:ext cx="158948" cy="259199"/>
          </a:xfrm>
          <a:prstGeom prst="rect">
            <a:avLst/>
          </a:prstGeom>
          <a:noFill/>
          <a:ln/>
        </p:spPr>
        <p:txBody>
          <a:bodyPr wrap="none" rtlCol="0" anchor="t"/>
          <a:lstStyle/>
          <a:p>
            <a:pPr marL="0" marR="0" lvl="0" indent="0" algn="ctr" defTabSz="914400" rtl="0" eaLnBrk="1" fontAlgn="auto" latinLnBrk="0" hangingPunct="1">
              <a:lnSpc>
                <a:spcPts val="2041"/>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4</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22"/>
          <p:cNvSpPr/>
          <p:nvPr/>
        </p:nvSpPr>
        <p:spPr>
          <a:xfrm>
            <a:off x="8265557" y="3952994"/>
            <a:ext cx="2160270" cy="269915"/>
          </a:xfrm>
          <a:prstGeom prst="rect">
            <a:avLst/>
          </a:prstGeom>
          <a:noFill/>
          <a:ln/>
        </p:spPr>
        <p:txBody>
          <a:bodyPr wrap="none" rtlCol="0" anchor="t"/>
          <a:lstStyle/>
          <a:p>
            <a:pPr marL="0" marR="0" lvl="0" indent="0" algn="l" defTabSz="914400" rtl="0" eaLnBrk="1" fontAlgn="auto" latinLnBrk="0" hangingPunct="1">
              <a:lnSpc>
                <a:spcPts val="2126"/>
              </a:lnSpc>
              <a:spcBef>
                <a:spcPts val="0"/>
              </a:spcBef>
              <a:spcAft>
                <a:spcPts val="0"/>
              </a:spcAft>
              <a:buClrTx/>
              <a:buSzTx/>
              <a:buFontTx/>
              <a:buNone/>
              <a:tabLst/>
              <a:defRPr/>
            </a:pPr>
            <a:r>
              <a:rPr kumimoji="0" lang="en-US" sz="170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Model Selection</a:t>
            </a:r>
            <a:endParaRPr kumimoji="0" lang="en-US" sz="170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 23"/>
          <p:cNvSpPr/>
          <p:nvPr/>
        </p:nvSpPr>
        <p:spPr>
          <a:xfrm>
            <a:off x="8265557" y="4326493"/>
            <a:ext cx="3769757" cy="553164"/>
          </a:xfrm>
          <a:prstGeom prst="rect">
            <a:avLst/>
          </a:prstGeom>
          <a:noFill/>
          <a:ln/>
        </p:spPr>
        <p:txBody>
          <a:bodyPr wrap="square" rtlCol="0" anchor="t"/>
          <a:lstStyle/>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Choosing logistic regression based on data characteristics.</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Shape 24"/>
          <p:cNvSpPr/>
          <p:nvPr/>
        </p:nvSpPr>
        <p:spPr>
          <a:xfrm>
            <a:off x="6515874" y="4929307"/>
            <a:ext cx="604837" cy="34528"/>
          </a:xfrm>
          <a:prstGeom prst="roundRect">
            <a:avLst>
              <a:gd name="adj" fmla="val 225237"/>
            </a:avLst>
          </a:prstGeom>
          <a:solidFill>
            <a:srgbClr val="56565B"/>
          </a:solidFill>
          <a:ln/>
        </p:spPr>
      </p:sp>
      <p:sp>
        <p:nvSpPr>
          <p:cNvPr id="27" name="Shape 25"/>
          <p:cNvSpPr/>
          <p:nvPr/>
        </p:nvSpPr>
        <p:spPr>
          <a:xfrm>
            <a:off x="7120711" y="4752261"/>
            <a:ext cx="388739" cy="388739"/>
          </a:xfrm>
          <a:prstGeom prst="roundRect">
            <a:avLst>
              <a:gd name="adj" fmla="val 20006"/>
            </a:avLst>
          </a:prstGeom>
          <a:solidFill>
            <a:srgbClr val="3D3D42"/>
          </a:solidFill>
          <a:ln w="7620">
            <a:solidFill>
              <a:srgbClr val="56565B"/>
            </a:solidFill>
            <a:prstDash val="solid"/>
          </a:ln>
        </p:spPr>
      </p:sp>
      <p:sp>
        <p:nvSpPr>
          <p:cNvPr id="28" name="Text 26"/>
          <p:cNvSpPr/>
          <p:nvPr/>
        </p:nvSpPr>
        <p:spPr>
          <a:xfrm>
            <a:off x="7235011" y="4817031"/>
            <a:ext cx="160020" cy="259199"/>
          </a:xfrm>
          <a:prstGeom prst="rect">
            <a:avLst/>
          </a:prstGeom>
          <a:noFill/>
          <a:ln/>
        </p:spPr>
        <p:txBody>
          <a:bodyPr wrap="none" rtlCol="0" anchor="t"/>
          <a:lstStyle/>
          <a:p>
            <a:pPr marL="0" marR="0" lvl="0" indent="0" algn="ctr" defTabSz="914400" rtl="0" eaLnBrk="1" fontAlgn="auto" latinLnBrk="0" hangingPunct="1">
              <a:lnSpc>
                <a:spcPts val="2041"/>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5</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 27"/>
          <p:cNvSpPr/>
          <p:nvPr/>
        </p:nvSpPr>
        <p:spPr>
          <a:xfrm>
            <a:off x="4204335" y="4730710"/>
            <a:ext cx="2160270" cy="269915"/>
          </a:xfrm>
          <a:prstGeom prst="rect">
            <a:avLst/>
          </a:prstGeom>
          <a:noFill/>
          <a:ln/>
        </p:spPr>
        <p:txBody>
          <a:bodyPr wrap="none" rtlCol="0" anchor="t"/>
          <a:lstStyle/>
          <a:p>
            <a:pPr marL="0" marR="0" lvl="0" indent="0" algn="r" defTabSz="914400" rtl="0" eaLnBrk="1" fontAlgn="auto" latinLnBrk="0" hangingPunct="1">
              <a:lnSpc>
                <a:spcPts val="2126"/>
              </a:lnSpc>
              <a:spcBef>
                <a:spcPts val="0"/>
              </a:spcBef>
              <a:spcAft>
                <a:spcPts val="0"/>
              </a:spcAft>
              <a:buClrTx/>
              <a:buSzTx/>
              <a:buFontTx/>
              <a:buNone/>
              <a:tabLst/>
              <a:defRPr/>
            </a:pPr>
            <a:r>
              <a:rPr kumimoji="0" lang="en-US" sz="170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Model Training</a:t>
            </a:r>
            <a:endParaRPr kumimoji="0" lang="en-US" sz="170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 28"/>
          <p:cNvSpPr/>
          <p:nvPr/>
        </p:nvSpPr>
        <p:spPr>
          <a:xfrm>
            <a:off x="2594967" y="5104209"/>
            <a:ext cx="3769638" cy="553164"/>
          </a:xfrm>
          <a:prstGeom prst="rect">
            <a:avLst/>
          </a:prstGeom>
          <a:noFill/>
          <a:ln/>
        </p:spPr>
        <p:txBody>
          <a:bodyPr wrap="square" rtlCol="0" anchor="t"/>
          <a:lstStyle/>
          <a:p>
            <a:pPr marL="0" marR="0" lvl="0" indent="0" algn="r"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Training the model to learn patterns and predict outcomes.</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Shape 29"/>
          <p:cNvSpPr/>
          <p:nvPr/>
        </p:nvSpPr>
        <p:spPr>
          <a:xfrm>
            <a:off x="7509450" y="5707023"/>
            <a:ext cx="604837" cy="34528"/>
          </a:xfrm>
          <a:prstGeom prst="roundRect">
            <a:avLst>
              <a:gd name="adj" fmla="val 225237"/>
            </a:avLst>
          </a:prstGeom>
          <a:solidFill>
            <a:srgbClr val="56565B"/>
          </a:solidFill>
          <a:ln/>
        </p:spPr>
      </p:sp>
      <p:sp>
        <p:nvSpPr>
          <p:cNvPr id="32" name="Shape 30"/>
          <p:cNvSpPr/>
          <p:nvPr/>
        </p:nvSpPr>
        <p:spPr>
          <a:xfrm>
            <a:off x="7120711" y="5529977"/>
            <a:ext cx="388739" cy="388739"/>
          </a:xfrm>
          <a:prstGeom prst="roundRect">
            <a:avLst>
              <a:gd name="adj" fmla="val 20006"/>
            </a:avLst>
          </a:prstGeom>
          <a:solidFill>
            <a:srgbClr val="3D3D42"/>
          </a:solidFill>
          <a:ln w="7620">
            <a:solidFill>
              <a:srgbClr val="56565B"/>
            </a:solidFill>
            <a:prstDash val="solid"/>
          </a:ln>
        </p:spPr>
      </p:sp>
      <p:sp>
        <p:nvSpPr>
          <p:cNvPr id="33" name="Text 31"/>
          <p:cNvSpPr/>
          <p:nvPr/>
        </p:nvSpPr>
        <p:spPr>
          <a:xfrm>
            <a:off x="7233464" y="5594747"/>
            <a:ext cx="163116" cy="259199"/>
          </a:xfrm>
          <a:prstGeom prst="rect">
            <a:avLst/>
          </a:prstGeom>
          <a:noFill/>
          <a:ln/>
        </p:spPr>
        <p:txBody>
          <a:bodyPr wrap="none" rtlCol="0" anchor="t"/>
          <a:lstStyle/>
          <a:p>
            <a:pPr marL="0" marR="0" lvl="0" indent="0" algn="ctr" defTabSz="914400" rtl="0" eaLnBrk="1" fontAlgn="auto" latinLnBrk="0" hangingPunct="1">
              <a:lnSpc>
                <a:spcPts val="2041"/>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6</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 32"/>
          <p:cNvSpPr/>
          <p:nvPr/>
        </p:nvSpPr>
        <p:spPr>
          <a:xfrm>
            <a:off x="8265557" y="5508427"/>
            <a:ext cx="2160270" cy="269915"/>
          </a:xfrm>
          <a:prstGeom prst="rect">
            <a:avLst/>
          </a:prstGeom>
          <a:noFill/>
          <a:ln/>
        </p:spPr>
        <p:txBody>
          <a:bodyPr wrap="none" rtlCol="0" anchor="t"/>
          <a:lstStyle/>
          <a:p>
            <a:pPr marL="0" marR="0" lvl="0" indent="0" algn="l" defTabSz="914400" rtl="0" eaLnBrk="1" fontAlgn="auto" latinLnBrk="0" hangingPunct="1">
              <a:lnSpc>
                <a:spcPts val="2126"/>
              </a:lnSpc>
              <a:spcBef>
                <a:spcPts val="0"/>
              </a:spcBef>
              <a:spcAft>
                <a:spcPts val="0"/>
              </a:spcAft>
              <a:buClrTx/>
              <a:buSzTx/>
              <a:buFontTx/>
              <a:buNone/>
              <a:tabLst/>
              <a:defRPr/>
            </a:pPr>
            <a:r>
              <a:rPr kumimoji="0" lang="en-US" sz="170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Model Evaluation</a:t>
            </a:r>
            <a:endParaRPr kumimoji="0" lang="en-US" sz="170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 33"/>
          <p:cNvSpPr/>
          <p:nvPr/>
        </p:nvSpPr>
        <p:spPr>
          <a:xfrm>
            <a:off x="8265557" y="5881926"/>
            <a:ext cx="3769757" cy="553164"/>
          </a:xfrm>
          <a:prstGeom prst="rect">
            <a:avLst/>
          </a:prstGeom>
          <a:noFill/>
          <a:ln/>
        </p:spPr>
        <p:txBody>
          <a:bodyPr wrap="square" rtlCol="0" anchor="t"/>
          <a:lstStyle/>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Ensuring accuracy and generalizability on unseen data.</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Shape 34"/>
          <p:cNvSpPr/>
          <p:nvPr/>
        </p:nvSpPr>
        <p:spPr>
          <a:xfrm>
            <a:off x="6515874" y="6484739"/>
            <a:ext cx="604837" cy="34528"/>
          </a:xfrm>
          <a:prstGeom prst="roundRect">
            <a:avLst>
              <a:gd name="adj" fmla="val 225237"/>
            </a:avLst>
          </a:prstGeom>
          <a:solidFill>
            <a:srgbClr val="56565B"/>
          </a:solidFill>
          <a:ln/>
        </p:spPr>
      </p:sp>
      <p:sp>
        <p:nvSpPr>
          <p:cNvPr id="37" name="Shape 35"/>
          <p:cNvSpPr/>
          <p:nvPr/>
        </p:nvSpPr>
        <p:spPr>
          <a:xfrm>
            <a:off x="7120711" y="6307693"/>
            <a:ext cx="388739" cy="388739"/>
          </a:xfrm>
          <a:prstGeom prst="roundRect">
            <a:avLst>
              <a:gd name="adj" fmla="val 20006"/>
            </a:avLst>
          </a:prstGeom>
          <a:solidFill>
            <a:srgbClr val="3D3D42"/>
          </a:solidFill>
          <a:ln w="7620">
            <a:solidFill>
              <a:srgbClr val="56565B"/>
            </a:solidFill>
            <a:prstDash val="solid"/>
          </a:ln>
        </p:spPr>
      </p:sp>
      <p:sp>
        <p:nvSpPr>
          <p:cNvPr id="38" name="Text 36"/>
          <p:cNvSpPr/>
          <p:nvPr/>
        </p:nvSpPr>
        <p:spPr>
          <a:xfrm>
            <a:off x="7245965" y="6372463"/>
            <a:ext cx="138232" cy="259199"/>
          </a:xfrm>
          <a:prstGeom prst="rect">
            <a:avLst/>
          </a:prstGeom>
          <a:noFill/>
          <a:ln/>
        </p:spPr>
        <p:txBody>
          <a:bodyPr wrap="none" rtlCol="0" anchor="t"/>
          <a:lstStyle/>
          <a:p>
            <a:pPr marL="0" marR="0" lvl="0" indent="0" algn="ctr" defTabSz="914400" rtl="0" eaLnBrk="1" fontAlgn="auto" latinLnBrk="0" hangingPunct="1">
              <a:lnSpc>
                <a:spcPts val="2041"/>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7</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 37"/>
          <p:cNvSpPr/>
          <p:nvPr/>
        </p:nvSpPr>
        <p:spPr>
          <a:xfrm>
            <a:off x="3706535" y="6286143"/>
            <a:ext cx="2658070" cy="269915"/>
          </a:xfrm>
          <a:prstGeom prst="rect">
            <a:avLst/>
          </a:prstGeom>
          <a:noFill/>
          <a:ln/>
        </p:spPr>
        <p:txBody>
          <a:bodyPr wrap="none" rtlCol="0" anchor="t"/>
          <a:lstStyle/>
          <a:p>
            <a:pPr marL="0" marR="0" lvl="0" indent="0" algn="r" defTabSz="914400" rtl="0" eaLnBrk="1" fontAlgn="auto" latinLnBrk="0" hangingPunct="1">
              <a:lnSpc>
                <a:spcPts val="2126"/>
              </a:lnSpc>
              <a:spcBef>
                <a:spcPts val="0"/>
              </a:spcBef>
              <a:spcAft>
                <a:spcPts val="0"/>
              </a:spcAft>
              <a:buClrTx/>
              <a:buSzTx/>
              <a:buFontTx/>
              <a:buNone/>
              <a:tabLst/>
              <a:defRPr/>
            </a:pPr>
            <a:r>
              <a:rPr kumimoji="0" lang="en-US" sz="170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Model Integration With UI</a:t>
            </a:r>
            <a:endParaRPr kumimoji="0" lang="en-US" sz="170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Text 38"/>
          <p:cNvSpPr/>
          <p:nvPr/>
        </p:nvSpPr>
        <p:spPr>
          <a:xfrm>
            <a:off x="2594967" y="6659642"/>
            <a:ext cx="3769638" cy="276582"/>
          </a:xfrm>
          <a:prstGeom prst="rect">
            <a:avLst/>
          </a:prstGeom>
          <a:noFill/>
          <a:ln/>
        </p:spPr>
        <p:txBody>
          <a:bodyPr wrap="none" rtlCol="0" anchor="t"/>
          <a:lstStyle/>
          <a:p>
            <a:pPr marL="0" marR="0" lvl="0" indent="0" algn="r"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Integrating the model with Streamlit frontend.</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Shape 39"/>
          <p:cNvSpPr/>
          <p:nvPr/>
        </p:nvSpPr>
        <p:spPr>
          <a:xfrm>
            <a:off x="7509450" y="7262455"/>
            <a:ext cx="604837" cy="34528"/>
          </a:xfrm>
          <a:prstGeom prst="roundRect">
            <a:avLst>
              <a:gd name="adj" fmla="val 225237"/>
            </a:avLst>
          </a:prstGeom>
          <a:solidFill>
            <a:srgbClr val="56565B"/>
          </a:solidFill>
          <a:ln/>
        </p:spPr>
      </p:sp>
      <p:sp>
        <p:nvSpPr>
          <p:cNvPr id="42" name="Shape 40"/>
          <p:cNvSpPr/>
          <p:nvPr/>
        </p:nvSpPr>
        <p:spPr>
          <a:xfrm>
            <a:off x="7120711" y="7085409"/>
            <a:ext cx="388739" cy="388739"/>
          </a:xfrm>
          <a:prstGeom prst="roundRect">
            <a:avLst>
              <a:gd name="adj" fmla="val 20006"/>
            </a:avLst>
          </a:prstGeom>
          <a:solidFill>
            <a:srgbClr val="3D3D42"/>
          </a:solidFill>
          <a:ln w="7620">
            <a:solidFill>
              <a:srgbClr val="56565B"/>
            </a:solidFill>
            <a:prstDash val="solid"/>
          </a:ln>
        </p:spPr>
      </p:sp>
      <p:sp>
        <p:nvSpPr>
          <p:cNvPr id="43" name="Text 41"/>
          <p:cNvSpPr/>
          <p:nvPr/>
        </p:nvSpPr>
        <p:spPr>
          <a:xfrm>
            <a:off x="7234178" y="7150179"/>
            <a:ext cx="161806" cy="259199"/>
          </a:xfrm>
          <a:prstGeom prst="rect">
            <a:avLst/>
          </a:prstGeom>
          <a:noFill/>
          <a:ln/>
        </p:spPr>
        <p:txBody>
          <a:bodyPr wrap="none" rtlCol="0" anchor="t"/>
          <a:lstStyle/>
          <a:p>
            <a:pPr marL="0" marR="0" lvl="0" indent="0" algn="ctr" defTabSz="914400" rtl="0" eaLnBrk="1" fontAlgn="auto" latinLnBrk="0" hangingPunct="1">
              <a:lnSpc>
                <a:spcPts val="2041"/>
              </a:lnSpc>
              <a:spcBef>
                <a:spcPts val="0"/>
              </a:spcBef>
              <a:spcAft>
                <a:spcPts val="0"/>
              </a:spcAft>
              <a:buClrTx/>
              <a:buSzTx/>
              <a:buFontTx/>
              <a:buNone/>
              <a:tabLst/>
              <a:defRPr/>
            </a:pPr>
            <a:r>
              <a:rPr kumimoji="0" lang="en-US" sz="204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8</a:t>
            </a:r>
            <a:endParaRPr kumimoji="0" lang="en-US" sz="204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 42"/>
          <p:cNvSpPr/>
          <p:nvPr/>
        </p:nvSpPr>
        <p:spPr>
          <a:xfrm>
            <a:off x="8265557" y="7063859"/>
            <a:ext cx="2160270" cy="269915"/>
          </a:xfrm>
          <a:prstGeom prst="rect">
            <a:avLst/>
          </a:prstGeom>
          <a:noFill/>
          <a:ln/>
        </p:spPr>
        <p:txBody>
          <a:bodyPr wrap="none" rtlCol="0" anchor="t"/>
          <a:lstStyle/>
          <a:p>
            <a:pPr marL="0" marR="0" lvl="0" indent="0" algn="l" defTabSz="914400" rtl="0" eaLnBrk="1" fontAlgn="auto" latinLnBrk="0" hangingPunct="1">
              <a:lnSpc>
                <a:spcPts val="2126"/>
              </a:lnSpc>
              <a:spcBef>
                <a:spcPts val="0"/>
              </a:spcBef>
              <a:spcAft>
                <a:spcPts val="0"/>
              </a:spcAft>
              <a:buClrTx/>
              <a:buSzTx/>
              <a:buFontTx/>
              <a:buNone/>
              <a:tabLst/>
              <a:defRPr/>
            </a:pPr>
            <a:r>
              <a:rPr kumimoji="0" lang="en-US" sz="1701"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Deployment</a:t>
            </a:r>
            <a:endParaRPr kumimoji="0" lang="en-US" sz="170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 43"/>
          <p:cNvSpPr/>
          <p:nvPr/>
        </p:nvSpPr>
        <p:spPr>
          <a:xfrm>
            <a:off x="8265557" y="7437358"/>
            <a:ext cx="3769757" cy="276582"/>
          </a:xfrm>
          <a:prstGeom prst="rect">
            <a:avLst/>
          </a:prstGeom>
          <a:noFill/>
          <a:ln/>
        </p:spPr>
        <p:txBody>
          <a:bodyPr wrap="none" rtlCol="0" anchor="t"/>
          <a:lstStyle/>
          <a:p>
            <a:pPr marL="0" marR="0" lvl="0" indent="0" algn="l" defTabSz="914400" rtl="0" eaLnBrk="1" fontAlgn="auto" latinLnBrk="0" hangingPunct="1">
              <a:lnSpc>
                <a:spcPts val="2177"/>
              </a:lnSpc>
              <a:spcBef>
                <a:spcPts val="0"/>
              </a:spcBef>
              <a:spcAft>
                <a:spcPts val="0"/>
              </a:spcAft>
              <a:buClrTx/>
              <a:buSzTx/>
              <a:buFontTx/>
              <a:buNone/>
              <a:tabLst/>
              <a:defRPr/>
            </a:pPr>
            <a:r>
              <a:rPr kumimoji="0" lang="en-US" sz="1361"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Deploying the model as a web application.</a:t>
            </a:r>
            <a:endParaRPr kumimoji="0" lang="en-US" sz="136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5" name="Text 2"/>
          <p:cNvSpPr/>
          <p:nvPr/>
        </p:nvSpPr>
        <p:spPr>
          <a:xfrm>
            <a:off x="1594366" y="3196233"/>
            <a:ext cx="5236369" cy="654487"/>
          </a:xfrm>
          <a:prstGeom prst="rect">
            <a:avLst/>
          </a:prstGeom>
          <a:noFill/>
          <a:ln/>
        </p:spPr>
        <p:txBody>
          <a:bodyPr wrap="none" rtlCol="0" anchor="t"/>
          <a:lstStyle/>
          <a:p>
            <a:pPr marL="0" indent="0">
              <a:lnSpc>
                <a:spcPts val="5154"/>
              </a:lnSpc>
              <a:buNone/>
            </a:pPr>
            <a:r>
              <a:rPr lang="en-US" sz="4123" dirty="0">
                <a:solidFill>
                  <a:srgbClr val="F2F2F3"/>
                </a:solidFill>
                <a:latin typeface="Poppins" pitchFamily="34" charset="0"/>
                <a:ea typeface="Poppins" pitchFamily="34" charset="-122"/>
                <a:cs typeface="Poppins" pitchFamily="34" charset="-120"/>
              </a:rPr>
              <a:t>Model Development</a:t>
            </a:r>
            <a:endParaRPr lang="en-US" sz="4123" dirty="0"/>
          </a:p>
        </p:txBody>
      </p:sp>
      <p:sp>
        <p:nvSpPr>
          <p:cNvPr id="6" name="Text 3"/>
          <p:cNvSpPr/>
          <p:nvPr/>
        </p:nvSpPr>
        <p:spPr>
          <a:xfrm>
            <a:off x="1594366" y="4164806"/>
            <a:ext cx="11441549" cy="1005126"/>
          </a:xfrm>
          <a:prstGeom prst="rect">
            <a:avLst/>
          </a:prstGeom>
          <a:noFill/>
          <a:ln/>
        </p:spPr>
        <p:txBody>
          <a:bodyPr wrap="square" rtlCol="0" anchor="t"/>
          <a:lstStyle/>
          <a:p>
            <a:pPr marL="0" indent="0">
              <a:lnSpc>
                <a:spcPts val="2639"/>
              </a:lnSpc>
              <a:buNone/>
            </a:pPr>
            <a:r>
              <a:rPr lang="en-US" sz="1649" dirty="0">
                <a:solidFill>
                  <a:srgbClr val="E5E0DF"/>
                </a:solidFill>
                <a:latin typeface="Roboto" pitchFamily="34" charset="0"/>
                <a:ea typeface="Roboto" pitchFamily="34" charset="-122"/>
                <a:cs typeface="Roboto" pitchFamily="34" charset="-120"/>
              </a:rPr>
              <a:t>The model is developed using IBM Watson Studio, a powerful data science platform that provides a Jupyter Notebook environment for building and training machine learning models. Within the Jupyter Notebook, I leveraged various data analysis and feature engineering techniques to prepare the historical IPL match data for model training.</a:t>
            </a:r>
            <a:endParaRPr lang="en-US" sz="1649" dirty="0"/>
          </a:p>
        </p:txBody>
      </p:sp>
      <p:sp>
        <p:nvSpPr>
          <p:cNvPr id="7" name="Text 4"/>
          <p:cNvSpPr/>
          <p:nvPr/>
        </p:nvSpPr>
        <p:spPr>
          <a:xfrm>
            <a:off x="1594366" y="5405557"/>
            <a:ext cx="11441549" cy="1005126"/>
          </a:xfrm>
          <a:prstGeom prst="rect">
            <a:avLst/>
          </a:prstGeom>
          <a:noFill/>
          <a:ln/>
        </p:spPr>
        <p:txBody>
          <a:bodyPr wrap="square" rtlCol="0" anchor="t"/>
          <a:lstStyle/>
          <a:p>
            <a:pPr marL="0" indent="0">
              <a:lnSpc>
                <a:spcPts val="2639"/>
              </a:lnSpc>
              <a:buNone/>
            </a:pPr>
            <a:r>
              <a:rPr lang="en-US" sz="1649" dirty="0">
                <a:solidFill>
                  <a:srgbClr val="E5E0DF"/>
                </a:solidFill>
                <a:latin typeface="Roboto" pitchFamily="34" charset="0"/>
                <a:ea typeface="Roboto" pitchFamily="34" charset="-122"/>
                <a:cs typeface="Roboto" pitchFamily="34" charset="-120"/>
              </a:rPr>
              <a:t>The team utilized logistic regression machine learning algorithms  to train the model and learn the patterns and relationships that predict match outcomes. Throughout the development process, the model's performance was rigorously evaluated on unseen data to ensure its accuracy and generalizability.</a:t>
            </a:r>
            <a:endParaRPr lang="en-US" sz="1649" dirty="0"/>
          </a:p>
        </p:txBody>
      </p:sp>
      <p:sp>
        <p:nvSpPr>
          <p:cNvPr id="8" name="Text 5"/>
          <p:cNvSpPr/>
          <p:nvPr/>
        </p:nvSpPr>
        <p:spPr>
          <a:xfrm>
            <a:off x="1594366" y="6646307"/>
            <a:ext cx="11441549" cy="1005126"/>
          </a:xfrm>
          <a:prstGeom prst="rect">
            <a:avLst/>
          </a:prstGeom>
          <a:noFill/>
          <a:ln/>
        </p:spPr>
        <p:txBody>
          <a:bodyPr wrap="square" rtlCol="0" anchor="t"/>
          <a:lstStyle/>
          <a:p>
            <a:pPr marL="0" indent="0">
              <a:lnSpc>
                <a:spcPts val="2639"/>
              </a:lnSpc>
              <a:buNone/>
            </a:pPr>
            <a:r>
              <a:rPr lang="en-US" sz="1649" dirty="0">
                <a:solidFill>
                  <a:srgbClr val="E5E0DF"/>
                </a:solidFill>
                <a:latin typeface="Roboto" pitchFamily="34" charset="0"/>
                <a:ea typeface="Roboto" pitchFamily="34" charset="-122"/>
                <a:cs typeface="Roboto" pitchFamily="34" charset="-120"/>
              </a:rPr>
              <a:t>By harnessing the capabilities of IBM Watson Studio, I was able to efficiently iterate on the model, fine-tune the hyperparameters, and ultimately deliver a robust and reliable IPL match predictor that can be seamlessly integrated into the frontend application for users to explore and utilize.</a:t>
            </a:r>
            <a:endParaRPr lang="en-US" sz="164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258020"/>
            <a:ext cx="5054322" cy="3713440"/>
          </a:xfrm>
          <a:prstGeom prst="rect">
            <a:avLst/>
          </a:prstGeom>
        </p:spPr>
      </p:pic>
      <p:sp>
        <p:nvSpPr>
          <p:cNvPr id="6" name="Text 2"/>
          <p:cNvSpPr/>
          <p:nvPr/>
        </p:nvSpPr>
        <p:spPr>
          <a:xfrm>
            <a:off x="604837" y="1256586"/>
            <a:ext cx="6532126" cy="540068"/>
          </a:xfrm>
          <a:prstGeom prst="rect">
            <a:avLst/>
          </a:prstGeom>
          <a:noFill/>
          <a:ln/>
        </p:spPr>
        <p:txBody>
          <a:bodyPr wrap="none" rtlCol="0" anchor="t"/>
          <a:lstStyle/>
          <a:p>
            <a:pPr marL="0" indent="0">
              <a:lnSpc>
                <a:spcPts val="4253"/>
              </a:lnSpc>
              <a:buNone/>
            </a:pPr>
            <a:r>
              <a:rPr lang="en-US" sz="3402" dirty="0">
                <a:solidFill>
                  <a:srgbClr val="F2F2F3"/>
                </a:solidFill>
                <a:latin typeface="Poppins" pitchFamily="34" charset="0"/>
                <a:ea typeface="Poppins" pitchFamily="34" charset="-122"/>
                <a:cs typeface="Poppins" pitchFamily="34" charset="-120"/>
              </a:rPr>
              <a:t>Model Performance Evaluation</a:t>
            </a:r>
            <a:endParaRPr lang="en-US" sz="3402" dirty="0"/>
          </a:p>
        </p:txBody>
      </p:sp>
      <p:sp>
        <p:nvSpPr>
          <p:cNvPr id="7" name="Text 3"/>
          <p:cNvSpPr/>
          <p:nvPr/>
        </p:nvSpPr>
        <p:spPr>
          <a:xfrm>
            <a:off x="604837" y="2055852"/>
            <a:ext cx="7934325"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The performance of the developed model will be evaluated using various metrics, such as accuracy, precision, recall, and F1-score, to determine its effectiveness in predicting IPL match outcomes.</a:t>
            </a:r>
            <a:endParaRPr lang="en-US" sz="1361" dirty="0"/>
          </a:p>
        </p:txBody>
      </p:sp>
      <p:sp>
        <p:nvSpPr>
          <p:cNvPr id="8" name="Shape 4"/>
          <p:cNvSpPr/>
          <p:nvPr/>
        </p:nvSpPr>
        <p:spPr>
          <a:xfrm>
            <a:off x="604837" y="2803327"/>
            <a:ext cx="7934325" cy="4169688"/>
          </a:xfrm>
          <a:prstGeom prst="roundRect">
            <a:avLst>
              <a:gd name="adj" fmla="val 1865"/>
            </a:avLst>
          </a:prstGeom>
          <a:noFill/>
          <a:ln w="7620">
            <a:solidFill>
              <a:srgbClr val="FFFFFF">
                <a:alpha val="24000"/>
              </a:srgbClr>
            </a:solidFill>
            <a:prstDash val="solid"/>
          </a:ln>
        </p:spPr>
      </p:sp>
      <p:sp>
        <p:nvSpPr>
          <p:cNvPr id="9" name="Shape 5"/>
          <p:cNvSpPr/>
          <p:nvPr/>
        </p:nvSpPr>
        <p:spPr>
          <a:xfrm>
            <a:off x="612458" y="2810947"/>
            <a:ext cx="7918252" cy="498991"/>
          </a:xfrm>
          <a:prstGeom prst="rect">
            <a:avLst/>
          </a:prstGeom>
          <a:solidFill>
            <a:srgbClr val="FFFFFF">
              <a:alpha val="4000"/>
            </a:srgbClr>
          </a:solidFill>
          <a:ln/>
        </p:spPr>
      </p:sp>
      <p:sp>
        <p:nvSpPr>
          <p:cNvPr id="10" name="Text 6"/>
          <p:cNvSpPr/>
          <p:nvPr/>
        </p:nvSpPr>
        <p:spPr>
          <a:xfrm>
            <a:off x="786051" y="2922151"/>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Metric</a:t>
            </a:r>
            <a:endParaRPr lang="en-US" sz="1361" dirty="0"/>
          </a:p>
        </p:txBody>
      </p:sp>
      <p:sp>
        <p:nvSpPr>
          <p:cNvPr id="11" name="Text 7"/>
          <p:cNvSpPr/>
          <p:nvPr/>
        </p:nvSpPr>
        <p:spPr>
          <a:xfrm>
            <a:off x="3429000" y="2922151"/>
            <a:ext cx="228600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Definition</a:t>
            </a:r>
            <a:endParaRPr lang="en-US" sz="1361" dirty="0"/>
          </a:p>
        </p:txBody>
      </p:sp>
      <p:sp>
        <p:nvSpPr>
          <p:cNvPr id="12" name="Text 8"/>
          <p:cNvSpPr/>
          <p:nvPr/>
        </p:nvSpPr>
        <p:spPr>
          <a:xfrm>
            <a:off x="6068139" y="2922151"/>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Target Value</a:t>
            </a:r>
            <a:endParaRPr lang="en-US" sz="1361" dirty="0"/>
          </a:p>
        </p:txBody>
      </p:sp>
      <p:sp>
        <p:nvSpPr>
          <p:cNvPr id="13" name="Shape 9"/>
          <p:cNvSpPr/>
          <p:nvPr/>
        </p:nvSpPr>
        <p:spPr>
          <a:xfrm>
            <a:off x="612458" y="3309938"/>
            <a:ext cx="7918252" cy="775573"/>
          </a:xfrm>
          <a:prstGeom prst="rect">
            <a:avLst/>
          </a:prstGeom>
          <a:solidFill>
            <a:srgbClr val="000000">
              <a:alpha val="4000"/>
            </a:srgbClr>
          </a:solidFill>
          <a:ln/>
        </p:spPr>
      </p:sp>
      <p:sp>
        <p:nvSpPr>
          <p:cNvPr id="14" name="Text 10"/>
          <p:cNvSpPr/>
          <p:nvPr/>
        </p:nvSpPr>
        <p:spPr>
          <a:xfrm>
            <a:off x="786051" y="3421142"/>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Accuracy</a:t>
            </a:r>
            <a:endParaRPr lang="en-US" sz="1361" dirty="0"/>
          </a:p>
        </p:txBody>
      </p:sp>
      <p:sp>
        <p:nvSpPr>
          <p:cNvPr id="15" name="Text 11"/>
          <p:cNvSpPr/>
          <p:nvPr/>
        </p:nvSpPr>
        <p:spPr>
          <a:xfrm>
            <a:off x="3429000" y="3421142"/>
            <a:ext cx="2286000"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Percentage of correctly predicted outcomes.</a:t>
            </a:r>
            <a:endParaRPr lang="en-US" sz="1361" dirty="0"/>
          </a:p>
        </p:txBody>
      </p:sp>
      <p:sp>
        <p:nvSpPr>
          <p:cNvPr id="16" name="Text 12"/>
          <p:cNvSpPr/>
          <p:nvPr/>
        </p:nvSpPr>
        <p:spPr>
          <a:xfrm>
            <a:off x="6068139" y="3421142"/>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Above 80%</a:t>
            </a:r>
            <a:endParaRPr lang="en-US" sz="1361" dirty="0"/>
          </a:p>
        </p:txBody>
      </p:sp>
      <p:sp>
        <p:nvSpPr>
          <p:cNvPr id="17" name="Shape 13"/>
          <p:cNvSpPr/>
          <p:nvPr/>
        </p:nvSpPr>
        <p:spPr>
          <a:xfrm>
            <a:off x="612458" y="4085511"/>
            <a:ext cx="7918252" cy="1052155"/>
          </a:xfrm>
          <a:prstGeom prst="rect">
            <a:avLst/>
          </a:prstGeom>
          <a:solidFill>
            <a:srgbClr val="FFFFFF">
              <a:alpha val="4000"/>
            </a:srgbClr>
          </a:solidFill>
          <a:ln/>
        </p:spPr>
      </p:sp>
      <p:sp>
        <p:nvSpPr>
          <p:cNvPr id="18" name="Text 14"/>
          <p:cNvSpPr/>
          <p:nvPr/>
        </p:nvSpPr>
        <p:spPr>
          <a:xfrm>
            <a:off x="786051" y="4196715"/>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Precision</a:t>
            </a:r>
            <a:endParaRPr lang="en-US" sz="1361" dirty="0"/>
          </a:p>
        </p:txBody>
      </p:sp>
      <p:sp>
        <p:nvSpPr>
          <p:cNvPr id="19" name="Text 15"/>
          <p:cNvSpPr/>
          <p:nvPr/>
        </p:nvSpPr>
        <p:spPr>
          <a:xfrm>
            <a:off x="3429000" y="4196715"/>
            <a:ext cx="2286000" cy="829747"/>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Proportion of correctly predicted wins out of all predicted wins.</a:t>
            </a:r>
            <a:endParaRPr lang="en-US" sz="1361" dirty="0"/>
          </a:p>
        </p:txBody>
      </p:sp>
      <p:sp>
        <p:nvSpPr>
          <p:cNvPr id="20" name="Text 16"/>
          <p:cNvSpPr/>
          <p:nvPr/>
        </p:nvSpPr>
        <p:spPr>
          <a:xfrm>
            <a:off x="6068139" y="4196715"/>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Above 80%</a:t>
            </a:r>
            <a:endParaRPr lang="en-US" sz="1361" dirty="0"/>
          </a:p>
        </p:txBody>
      </p:sp>
      <p:sp>
        <p:nvSpPr>
          <p:cNvPr id="21" name="Shape 17"/>
          <p:cNvSpPr/>
          <p:nvPr/>
        </p:nvSpPr>
        <p:spPr>
          <a:xfrm>
            <a:off x="612458" y="5137666"/>
            <a:ext cx="7918252" cy="1052155"/>
          </a:xfrm>
          <a:prstGeom prst="rect">
            <a:avLst/>
          </a:prstGeom>
          <a:solidFill>
            <a:srgbClr val="000000">
              <a:alpha val="4000"/>
            </a:srgbClr>
          </a:solidFill>
          <a:ln/>
        </p:spPr>
      </p:sp>
      <p:sp>
        <p:nvSpPr>
          <p:cNvPr id="22" name="Text 18"/>
          <p:cNvSpPr/>
          <p:nvPr/>
        </p:nvSpPr>
        <p:spPr>
          <a:xfrm>
            <a:off x="786051" y="5248870"/>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Recall</a:t>
            </a:r>
            <a:endParaRPr lang="en-US" sz="1361" dirty="0"/>
          </a:p>
        </p:txBody>
      </p:sp>
      <p:sp>
        <p:nvSpPr>
          <p:cNvPr id="23" name="Text 19"/>
          <p:cNvSpPr/>
          <p:nvPr/>
        </p:nvSpPr>
        <p:spPr>
          <a:xfrm>
            <a:off x="3429000" y="5248870"/>
            <a:ext cx="2286000" cy="829747"/>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Proportion of correctly predicted wins out of all actual wins.</a:t>
            </a:r>
            <a:endParaRPr lang="en-US" sz="1361" dirty="0"/>
          </a:p>
        </p:txBody>
      </p:sp>
      <p:sp>
        <p:nvSpPr>
          <p:cNvPr id="24" name="Text 20"/>
          <p:cNvSpPr/>
          <p:nvPr/>
        </p:nvSpPr>
        <p:spPr>
          <a:xfrm>
            <a:off x="6068139" y="5248870"/>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Above 81%</a:t>
            </a:r>
            <a:endParaRPr lang="en-US" sz="1361" dirty="0"/>
          </a:p>
        </p:txBody>
      </p:sp>
      <p:sp>
        <p:nvSpPr>
          <p:cNvPr id="25" name="Shape 21"/>
          <p:cNvSpPr/>
          <p:nvPr/>
        </p:nvSpPr>
        <p:spPr>
          <a:xfrm>
            <a:off x="612458" y="6189821"/>
            <a:ext cx="7918252" cy="775573"/>
          </a:xfrm>
          <a:prstGeom prst="rect">
            <a:avLst/>
          </a:prstGeom>
          <a:solidFill>
            <a:srgbClr val="FFFFFF">
              <a:alpha val="4000"/>
            </a:srgbClr>
          </a:solidFill>
          <a:ln/>
        </p:spPr>
      </p:sp>
      <p:sp>
        <p:nvSpPr>
          <p:cNvPr id="26" name="Text 22"/>
          <p:cNvSpPr/>
          <p:nvPr/>
        </p:nvSpPr>
        <p:spPr>
          <a:xfrm>
            <a:off x="786051" y="6301026"/>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F1-score</a:t>
            </a:r>
            <a:endParaRPr lang="en-US" sz="1361" dirty="0"/>
          </a:p>
        </p:txBody>
      </p:sp>
      <p:sp>
        <p:nvSpPr>
          <p:cNvPr id="27" name="Text 23"/>
          <p:cNvSpPr/>
          <p:nvPr/>
        </p:nvSpPr>
        <p:spPr>
          <a:xfrm>
            <a:off x="3429000" y="6301026"/>
            <a:ext cx="2286000"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Harmonic mean of precision and recall.</a:t>
            </a:r>
            <a:endParaRPr lang="en-US" sz="1361" dirty="0"/>
          </a:p>
        </p:txBody>
      </p:sp>
      <p:sp>
        <p:nvSpPr>
          <p:cNvPr id="28" name="Text 24"/>
          <p:cNvSpPr/>
          <p:nvPr/>
        </p:nvSpPr>
        <p:spPr>
          <a:xfrm>
            <a:off x="6068139" y="6301026"/>
            <a:ext cx="2289810" cy="276582"/>
          </a:xfrm>
          <a:prstGeom prst="rect">
            <a:avLst/>
          </a:prstGeom>
          <a:noFill/>
          <a:ln/>
        </p:spPr>
        <p:txBody>
          <a:bodyPr wrap="non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Above 81%</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390096"/>
          </a:xfrm>
          <a:prstGeom prst="rect">
            <a:avLst/>
          </a:prstGeom>
          <a:solidFill>
            <a:srgbClr val="050505"/>
          </a:solidFill>
          <a:ln/>
        </p:spPr>
      </p:sp>
      <p:sp>
        <p:nvSpPr>
          <p:cNvPr id="4" name="Text 2"/>
          <p:cNvSpPr/>
          <p:nvPr/>
        </p:nvSpPr>
        <p:spPr>
          <a:xfrm>
            <a:off x="1355646" y="599956"/>
            <a:ext cx="10041850" cy="681871"/>
          </a:xfrm>
          <a:prstGeom prst="rect">
            <a:avLst/>
          </a:prstGeom>
          <a:noFill/>
          <a:ln/>
        </p:spPr>
        <p:txBody>
          <a:bodyPr wrap="none" rtlCol="0" anchor="t"/>
          <a:lstStyle/>
          <a:p>
            <a:pPr marL="0" marR="0" lvl="0" indent="0" algn="l" defTabSz="914400" rtl="0" eaLnBrk="1" fontAlgn="auto" latinLnBrk="0" hangingPunct="1">
              <a:lnSpc>
                <a:spcPts val="5369"/>
              </a:lnSpc>
              <a:spcBef>
                <a:spcPts val="0"/>
              </a:spcBef>
              <a:spcAft>
                <a:spcPts val="0"/>
              </a:spcAft>
              <a:buClrTx/>
              <a:buSzTx/>
              <a:buFontTx/>
              <a:buNone/>
              <a:tabLst/>
              <a:defRPr/>
            </a:pPr>
            <a:r>
              <a:rPr kumimoji="0" lang="en-US" sz="4295" b="0" i="0" u="none" strike="noStrike" kern="1200" cap="none" spc="0" normalizeH="0" baseline="0" noProof="0" dirty="0">
                <a:ln>
                  <a:noFill/>
                </a:ln>
                <a:solidFill>
                  <a:srgbClr val="F2F2F3"/>
                </a:solidFill>
                <a:effectLst/>
                <a:uLnTx/>
                <a:uFillTx/>
                <a:latin typeface="Poppins" pitchFamily="34" charset="0"/>
                <a:ea typeface="Poppins" pitchFamily="34" charset="-122"/>
                <a:cs typeface="Poppins" pitchFamily="34" charset="-120"/>
              </a:rPr>
              <a:t>Dynamic Match Prediction Evaluation</a:t>
            </a:r>
            <a:endParaRPr kumimoji="0" lang="en-US" sz="429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age 0" descr="preencoded.png"/>
          <p:cNvPicPr>
            <a:picLocks noChangeAspect="1"/>
          </p:cNvPicPr>
          <p:nvPr/>
        </p:nvPicPr>
        <p:blipFill>
          <a:blip r:embed="rId3"/>
          <a:stretch>
            <a:fillRect/>
          </a:stretch>
        </p:blipFill>
        <p:spPr>
          <a:xfrm>
            <a:off x="1355646" y="1718191"/>
            <a:ext cx="5795962" cy="3582114"/>
          </a:xfrm>
          <a:prstGeom prst="rect">
            <a:avLst/>
          </a:prstGeom>
        </p:spPr>
      </p:pic>
      <p:sp>
        <p:nvSpPr>
          <p:cNvPr id="6" name="Text 3"/>
          <p:cNvSpPr/>
          <p:nvPr/>
        </p:nvSpPr>
        <p:spPr>
          <a:xfrm>
            <a:off x="1355646" y="5572958"/>
            <a:ext cx="2727484" cy="340876"/>
          </a:xfrm>
          <a:prstGeom prst="rect">
            <a:avLst/>
          </a:prstGeom>
          <a:noFill/>
          <a:ln/>
        </p:spPr>
        <p:txBody>
          <a:bodyPr wrap="none" rtlCol="0" anchor="t"/>
          <a:lstStyle/>
          <a:p>
            <a:pPr marL="0" marR="0" lvl="0" indent="0" algn="l" defTabSz="914400" rtl="0" eaLnBrk="1" fontAlgn="auto" latinLnBrk="0" hangingPunct="1">
              <a:lnSpc>
                <a:spcPts val="2685"/>
              </a:lnSpc>
              <a:spcBef>
                <a:spcPts val="0"/>
              </a:spcBef>
              <a:spcAft>
                <a:spcPts val="0"/>
              </a:spcAft>
              <a:buClrTx/>
              <a:buSzTx/>
              <a:buFontTx/>
              <a:buNone/>
              <a:tabLst/>
              <a:defRPr/>
            </a:pPr>
            <a:r>
              <a:rPr kumimoji="0" lang="en-US" sz="2148"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Detailed Data Table</a:t>
            </a:r>
            <a:endParaRPr kumimoji="0" lang="en-US" sz="214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1355646" y="6044684"/>
            <a:ext cx="5795962" cy="1396365"/>
          </a:xfrm>
          <a:prstGeom prst="rect">
            <a:avLst/>
          </a:prstGeom>
          <a:noFill/>
          <a:ln/>
        </p:spPr>
        <p:txBody>
          <a:bodyPr wrap="square" rtlCol="0" anchor="t"/>
          <a:lstStyle/>
          <a:p>
            <a:pPr marL="0" marR="0" lvl="0" indent="0" algn="l" defTabSz="914400" rtl="0" eaLnBrk="1" fontAlgn="auto" latinLnBrk="0" hangingPunct="1">
              <a:lnSpc>
                <a:spcPts val="2749"/>
              </a:lnSpc>
              <a:spcBef>
                <a:spcPts val="0"/>
              </a:spcBef>
              <a:spcAft>
                <a:spcPts val="0"/>
              </a:spcAft>
              <a:buClrTx/>
              <a:buSzTx/>
              <a:buFontTx/>
              <a:buNone/>
              <a:tabLst/>
              <a:defRPr/>
            </a:pPr>
            <a:r>
              <a:rPr kumimoji="0" lang="en-US" sz="1718"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The table lists the progress of the match over each over, showing runs scored, wickets taken, and win/loss probabilities. This allows you to see how the dynamics of the match change with each over.</a:t>
            </a:r>
            <a:endParaRPr kumimoji="0" lang="en-US" sz="171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Image 1" descr="preencoded.png"/>
          <p:cNvPicPr>
            <a:picLocks noChangeAspect="1"/>
          </p:cNvPicPr>
          <p:nvPr/>
        </p:nvPicPr>
        <p:blipFill>
          <a:blip r:embed="rId4"/>
          <a:stretch>
            <a:fillRect/>
          </a:stretch>
        </p:blipFill>
        <p:spPr>
          <a:xfrm>
            <a:off x="7478792" y="1718191"/>
            <a:ext cx="5795962" cy="3582114"/>
          </a:xfrm>
          <a:prstGeom prst="rect">
            <a:avLst/>
          </a:prstGeom>
        </p:spPr>
      </p:pic>
      <p:sp>
        <p:nvSpPr>
          <p:cNvPr id="9" name="Text 5"/>
          <p:cNvSpPr/>
          <p:nvPr/>
        </p:nvSpPr>
        <p:spPr>
          <a:xfrm>
            <a:off x="7478792" y="5572958"/>
            <a:ext cx="3824288" cy="340876"/>
          </a:xfrm>
          <a:prstGeom prst="rect">
            <a:avLst/>
          </a:prstGeom>
          <a:noFill/>
          <a:ln/>
        </p:spPr>
        <p:txBody>
          <a:bodyPr wrap="none" rtlCol="0" anchor="t"/>
          <a:lstStyle/>
          <a:p>
            <a:pPr marL="0" marR="0" lvl="0" indent="0" algn="l" defTabSz="914400" rtl="0" eaLnBrk="1" fontAlgn="auto" latinLnBrk="0" hangingPunct="1">
              <a:lnSpc>
                <a:spcPts val="2685"/>
              </a:lnSpc>
              <a:spcBef>
                <a:spcPts val="0"/>
              </a:spcBef>
              <a:spcAft>
                <a:spcPts val="0"/>
              </a:spcAft>
              <a:buClrTx/>
              <a:buSzTx/>
              <a:buFontTx/>
              <a:buNone/>
              <a:tabLst/>
              <a:defRPr/>
            </a:pPr>
            <a:r>
              <a:rPr kumimoji="0" lang="en-US" sz="2148" b="0" i="0" u="none" strike="noStrike" kern="1200" cap="none" spc="0" normalizeH="0" baseline="0" noProof="0" dirty="0">
                <a:ln>
                  <a:noFill/>
                </a:ln>
                <a:solidFill>
                  <a:srgbClr val="E5E0DF"/>
                </a:solidFill>
                <a:effectLst/>
                <a:uLnTx/>
                <a:uFillTx/>
                <a:latin typeface="Poppins" pitchFamily="34" charset="0"/>
                <a:ea typeface="Poppins" pitchFamily="34" charset="-122"/>
                <a:cs typeface="Poppins" pitchFamily="34" charset="-120"/>
              </a:rPr>
              <a:t>Visualize the Match Progress</a:t>
            </a:r>
            <a:endParaRPr kumimoji="0" lang="en-US" sz="214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6"/>
          <p:cNvSpPr/>
          <p:nvPr/>
        </p:nvSpPr>
        <p:spPr>
          <a:xfrm>
            <a:off x="7478792" y="6044684"/>
            <a:ext cx="5795962" cy="1745456"/>
          </a:xfrm>
          <a:prstGeom prst="rect">
            <a:avLst/>
          </a:prstGeom>
          <a:noFill/>
          <a:ln/>
        </p:spPr>
        <p:txBody>
          <a:bodyPr wrap="square" rtlCol="0" anchor="t"/>
          <a:lstStyle/>
          <a:p>
            <a:pPr marL="0" marR="0" lvl="0" indent="0" algn="l" defTabSz="914400" rtl="0" eaLnBrk="1" fontAlgn="auto" latinLnBrk="0" hangingPunct="1">
              <a:lnSpc>
                <a:spcPts val="2749"/>
              </a:lnSpc>
              <a:spcBef>
                <a:spcPts val="0"/>
              </a:spcBef>
              <a:spcAft>
                <a:spcPts val="0"/>
              </a:spcAft>
              <a:buClrTx/>
              <a:buSzTx/>
              <a:buFontTx/>
              <a:buNone/>
              <a:tabLst/>
              <a:defRPr/>
            </a:pPr>
            <a:r>
              <a:rPr kumimoji="0" lang="en-US" sz="1718" b="0" i="0" u="none" strike="noStrike" kern="1200" cap="none" spc="0" normalizeH="0" baseline="0" noProof="0" dirty="0">
                <a:ln>
                  <a:noFill/>
                </a:ln>
                <a:solidFill>
                  <a:srgbClr val="E5E0DF"/>
                </a:solidFill>
                <a:effectLst/>
                <a:uLnTx/>
                <a:uFillTx/>
                <a:latin typeface="Roboto" pitchFamily="34" charset="0"/>
                <a:ea typeface="Roboto" pitchFamily="34" charset="-122"/>
                <a:cs typeface="Roboto" pitchFamily="34" charset="-120"/>
              </a:rPr>
              <a:t>The graph provides a visual representation of the same data, with blue bars for runs, yellow lines for wickets, and green/red lines for win and loss probabilities. This gives a comprehensive understanding of the match's progress and the impact of each over.</a:t>
            </a:r>
            <a:endParaRPr kumimoji="0" lang="en-US" sz="1718"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1951434"/>
            <a:ext cx="5054322" cy="4326731"/>
          </a:xfrm>
          <a:prstGeom prst="rect">
            <a:avLst/>
          </a:prstGeom>
        </p:spPr>
      </p:pic>
      <p:sp>
        <p:nvSpPr>
          <p:cNvPr id="6" name="Text 2"/>
          <p:cNvSpPr/>
          <p:nvPr/>
        </p:nvSpPr>
        <p:spPr>
          <a:xfrm>
            <a:off x="604837" y="507444"/>
            <a:ext cx="6051828" cy="540068"/>
          </a:xfrm>
          <a:prstGeom prst="rect">
            <a:avLst/>
          </a:prstGeom>
          <a:noFill/>
          <a:ln/>
        </p:spPr>
        <p:txBody>
          <a:bodyPr wrap="none" rtlCol="0" anchor="t"/>
          <a:lstStyle/>
          <a:p>
            <a:pPr marL="0" indent="0">
              <a:lnSpc>
                <a:spcPts val="4253"/>
              </a:lnSpc>
              <a:buNone/>
            </a:pPr>
            <a:r>
              <a:rPr lang="en-US" sz="3402" dirty="0">
                <a:solidFill>
                  <a:srgbClr val="F2F2F3"/>
                </a:solidFill>
                <a:latin typeface="Poppins" pitchFamily="34" charset="0"/>
                <a:ea typeface="Poppins" pitchFamily="34" charset="-122"/>
                <a:cs typeface="Poppins" pitchFamily="34" charset="-120"/>
              </a:rPr>
              <a:t>User Interface With Streamlit</a:t>
            </a:r>
            <a:endParaRPr lang="en-US" sz="3402" dirty="0"/>
          </a:p>
        </p:txBody>
      </p:sp>
      <p:sp>
        <p:nvSpPr>
          <p:cNvPr id="7" name="Text 3"/>
          <p:cNvSpPr/>
          <p:nvPr/>
        </p:nvSpPr>
        <p:spPr>
          <a:xfrm>
            <a:off x="604837" y="1306711"/>
            <a:ext cx="7934325"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Streamlit is used to create an interactive web application for the IPL Win Predictor, offering an intuitive and responsive user interface for engaging with the prediction model.</a:t>
            </a:r>
            <a:endParaRPr lang="en-US" sz="1361" dirty="0"/>
          </a:p>
        </p:txBody>
      </p:sp>
      <p:sp>
        <p:nvSpPr>
          <p:cNvPr id="8" name="Shape 4"/>
          <p:cNvSpPr/>
          <p:nvPr/>
        </p:nvSpPr>
        <p:spPr>
          <a:xfrm>
            <a:off x="604837" y="2054185"/>
            <a:ext cx="7934325" cy="1287423"/>
          </a:xfrm>
          <a:prstGeom prst="roundRect">
            <a:avLst>
              <a:gd name="adj" fmla="val 6041"/>
            </a:avLst>
          </a:prstGeom>
          <a:solidFill>
            <a:srgbClr val="3D3D42"/>
          </a:solidFill>
          <a:ln w="7620">
            <a:solidFill>
              <a:srgbClr val="56565B"/>
            </a:solidFill>
            <a:prstDash val="solid"/>
          </a:ln>
        </p:spPr>
      </p:sp>
      <p:sp>
        <p:nvSpPr>
          <p:cNvPr id="9" name="Text 5"/>
          <p:cNvSpPr/>
          <p:nvPr/>
        </p:nvSpPr>
        <p:spPr>
          <a:xfrm>
            <a:off x="785217" y="2234565"/>
            <a:ext cx="2160270" cy="269915"/>
          </a:xfrm>
          <a:prstGeom prst="rect">
            <a:avLst/>
          </a:prstGeom>
          <a:noFill/>
          <a:ln/>
        </p:spPr>
        <p:txBody>
          <a:bodyPr wrap="none" rtlCol="0" anchor="t"/>
          <a:lstStyle/>
          <a:p>
            <a:pPr marL="0" indent="0">
              <a:lnSpc>
                <a:spcPts val="2126"/>
              </a:lnSpc>
              <a:buNone/>
            </a:pPr>
            <a:r>
              <a:rPr lang="en-US" sz="1701" dirty="0">
                <a:solidFill>
                  <a:srgbClr val="E5E0DF"/>
                </a:solidFill>
                <a:latin typeface="Poppins" pitchFamily="34" charset="0"/>
                <a:ea typeface="Poppins" pitchFamily="34" charset="-122"/>
                <a:cs typeface="Poppins" pitchFamily="34" charset="-120"/>
              </a:rPr>
              <a:t>Form Inputs</a:t>
            </a:r>
            <a:endParaRPr lang="en-US" sz="1701" dirty="0"/>
          </a:p>
        </p:txBody>
      </p:sp>
      <p:sp>
        <p:nvSpPr>
          <p:cNvPr id="10" name="Text 6"/>
          <p:cNvSpPr/>
          <p:nvPr/>
        </p:nvSpPr>
        <p:spPr>
          <a:xfrm>
            <a:off x="785217" y="2608064"/>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Users can easily enter match details such as team names, venue, target score, and other relevant information.</a:t>
            </a:r>
            <a:endParaRPr lang="en-US" sz="1361" dirty="0"/>
          </a:p>
        </p:txBody>
      </p:sp>
      <p:sp>
        <p:nvSpPr>
          <p:cNvPr id="11" name="Shape 7"/>
          <p:cNvSpPr/>
          <p:nvPr/>
        </p:nvSpPr>
        <p:spPr>
          <a:xfrm>
            <a:off x="604837" y="3514368"/>
            <a:ext cx="7934325" cy="1287423"/>
          </a:xfrm>
          <a:prstGeom prst="roundRect">
            <a:avLst>
              <a:gd name="adj" fmla="val 6041"/>
            </a:avLst>
          </a:prstGeom>
          <a:solidFill>
            <a:srgbClr val="3D3D42"/>
          </a:solidFill>
          <a:ln w="7620">
            <a:solidFill>
              <a:srgbClr val="56565B"/>
            </a:solidFill>
            <a:prstDash val="solid"/>
          </a:ln>
        </p:spPr>
      </p:sp>
      <p:sp>
        <p:nvSpPr>
          <p:cNvPr id="12" name="Text 8"/>
          <p:cNvSpPr/>
          <p:nvPr/>
        </p:nvSpPr>
        <p:spPr>
          <a:xfrm>
            <a:off x="785217" y="3694748"/>
            <a:ext cx="2160270" cy="269915"/>
          </a:xfrm>
          <a:prstGeom prst="rect">
            <a:avLst/>
          </a:prstGeom>
          <a:noFill/>
          <a:ln/>
        </p:spPr>
        <p:txBody>
          <a:bodyPr wrap="none" rtlCol="0" anchor="t"/>
          <a:lstStyle/>
          <a:p>
            <a:pPr marL="0" indent="0">
              <a:lnSpc>
                <a:spcPts val="2126"/>
              </a:lnSpc>
              <a:buNone/>
            </a:pPr>
            <a:r>
              <a:rPr lang="en-US" sz="1701" dirty="0">
                <a:solidFill>
                  <a:srgbClr val="E5E0DF"/>
                </a:solidFill>
                <a:latin typeface="Poppins" pitchFamily="34" charset="0"/>
                <a:ea typeface="Poppins" pitchFamily="34" charset="-122"/>
                <a:cs typeface="Poppins" pitchFamily="34" charset="-120"/>
              </a:rPr>
              <a:t>Simple Navigation</a:t>
            </a:r>
            <a:endParaRPr lang="en-US" sz="1701" dirty="0"/>
          </a:p>
        </p:txBody>
      </p:sp>
      <p:sp>
        <p:nvSpPr>
          <p:cNvPr id="13" name="Text 9"/>
          <p:cNvSpPr/>
          <p:nvPr/>
        </p:nvSpPr>
        <p:spPr>
          <a:xfrm>
            <a:off x="785217" y="4068247"/>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The application features clear menus and options for accessing match schedules, team information, and prediction inputs.</a:t>
            </a:r>
            <a:endParaRPr lang="en-US" sz="1361" dirty="0"/>
          </a:p>
        </p:txBody>
      </p:sp>
      <p:sp>
        <p:nvSpPr>
          <p:cNvPr id="14" name="Shape 10"/>
          <p:cNvSpPr/>
          <p:nvPr/>
        </p:nvSpPr>
        <p:spPr>
          <a:xfrm>
            <a:off x="604837" y="4974550"/>
            <a:ext cx="7934325" cy="1287423"/>
          </a:xfrm>
          <a:prstGeom prst="roundRect">
            <a:avLst>
              <a:gd name="adj" fmla="val 6041"/>
            </a:avLst>
          </a:prstGeom>
          <a:solidFill>
            <a:srgbClr val="3D3D42"/>
          </a:solidFill>
          <a:ln w="7620">
            <a:solidFill>
              <a:srgbClr val="56565B"/>
            </a:solidFill>
            <a:prstDash val="solid"/>
          </a:ln>
        </p:spPr>
      </p:sp>
      <p:sp>
        <p:nvSpPr>
          <p:cNvPr id="15" name="Text 11"/>
          <p:cNvSpPr/>
          <p:nvPr/>
        </p:nvSpPr>
        <p:spPr>
          <a:xfrm>
            <a:off x="785217" y="5154930"/>
            <a:ext cx="2160270" cy="269915"/>
          </a:xfrm>
          <a:prstGeom prst="rect">
            <a:avLst/>
          </a:prstGeom>
          <a:noFill/>
          <a:ln/>
        </p:spPr>
        <p:txBody>
          <a:bodyPr wrap="none" rtlCol="0" anchor="t"/>
          <a:lstStyle/>
          <a:p>
            <a:pPr marL="0" indent="0">
              <a:lnSpc>
                <a:spcPts val="2126"/>
              </a:lnSpc>
              <a:buNone/>
            </a:pPr>
            <a:r>
              <a:rPr lang="en-US" sz="1701" dirty="0">
                <a:solidFill>
                  <a:srgbClr val="E5E0DF"/>
                </a:solidFill>
                <a:latin typeface="Poppins" pitchFamily="34" charset="0"/>
                <a:ea typeface="Poppins" pitchFamily="34" charset="-122"/>
                <a:cs typeface="Poppins" pitchFamily="34" charset="-120"/>
              </a:rPr>
              <a:t>Ease of Use</a:t>
            </a:r>
            <a:endParaRPr lang="en-US" sz="1701" dirty="0"/>
          </a:p>
        </p:txBody>
      </p:sp>
      <p:sp>
        <p:nvSpPr>
          <p:cNvPr id="16" name="Text 12"/>
          <p:cNvSpPr/>
          <p:nvPr/>
        </p:nvSpPr>
        <p:spPr>
          <a:xfrm>
            <a:off x="785217" y="5528429"/>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The design prioritizes simplicity, ensuring that users can quickly and accurately input data without confusion.</a:t>
            </a:r>
            <a:endParaRPr lang="en-US" sz="1361" dirty="0"/>
          </a:p>
        </p:txBody>
      </p:sp>
      <p:sp>
        <p:nvSpPr>
          <p:cNvPr id="17" name="Shape 13"/>
          <p:cNvSpPr/>
          <p:nvPr/>
        </p:nvSpPr>
        <p:spPr>
          <a:xfrm>
            <a:off x="604837" y="6434733"/>
            <a:ext cx="7934325" cy="1287423"/>
          </a:xfrm>
          <a:prstGeom prst="roundRect">
            <a:avLst>
              <a:gd name="adj" fmla="val 6041"/>
            </a:avLst>
          </a:prstGeom>
          <a:solidFill>
            <a:srgbClr val="3D3D42"/>
          </a:solidFill>
          <a:ln w="7620">
            <a:solidFill>
              <a:srgbClr val="56565B"/>
            </a:solidFill>
            <a:prstDash val="solid"/>
          </a:ln>
        </p:spPr>
      </p:sp>
      <p:sp>
        <p:nvSpPr>
          <p:cNvPr id="18" name="Text 14"/>
          <p:cNvSpPr/>
          <p:nvPr/>
        </p:nvSpPr>
        <p:spPr>
          <a:xfrm>
            <a:off x="785217" y="6615113"/>
            <a:ext cx="2354223" cy="269915"/>
          </a:xfrm>
          <a:prstGeom prst="rect">
            <a:avLst/>
          </a:prstGeom>
          <a:noFill/>
          <a:ln/>
        </p:spPr>
        <p:txBody>
          <a:bodyPr wrap="none" rtlCol="0" anchor="t"/>
          <a:lstStyle/>
          <a:p>
            <a:pPr marL="0" indent="0">
              <a:lnSpc>
                <a:spcPts val="2126"/>
              </a:lnSpc>
              <a:buNone/>
            </a:pPr>
            <a:r>
              <a:rPr lang="en-US" sz="1701" dirty="0">
                <a:solidFill>
                  <a:srgbClr val="E5E0DF"/>
                </a:solidFill>
                <a:latin typeface="Poppins" pitchFamily="34" charset="0"/>
                <a:ea typeface="Poppins" pitchFamily="34" charset="-122"/>
                <a:cs typeface="Poppins" pitchFamily="34" charset="-120"/>
              </a:rPr>
              <a:t>Dynamic Adjustments</a:t>
            </a:r>
            <a:endParaRPr lang="en-US" sz="1701" dirty="0"/>
          </a:p>
        </p:txBody>
      </p:sp>
      <p:sp>
        <p:nvSpPr>
          <p:cNvPr id="19" name="Text 15"/>
          <p:cNvSpPr/>
          <p:nvPr/>
        </p:nvSpPr>
        <p:spPr>
          <a:xfrm>
            <a:off x="785217" y="6988612"/>
            <a:ext cx="7573566" cy="553164"/>
          </a:xfrm>
          <a:prstGeom prst="rect">
            <a:avLst/>
          </a:prstGeom>
          <a:noFill/>
          <a:ln/>
        </p:spPr>
        <p:txBody>
          <a:bodyPr wrap="square" rtlCol="0" anchor="t"/>
          <a:lstStyle/>
          <a:p>
            <a:pPr marL="0" indent="0">
              <a:lnSpc>
                <a:spcPts val="2177"/>
              </a:lnSpc>
              <a:buNone/>
            </a:pPr>
            <a:r>
              <a:rPr lang="en-US" sz="1361" dirty="0">
                <a:solidFill>
                  <a:srgbClr val="E5E0DF"/>
                </a:solidFill>
                <a:latin typeface="Roboto" pitchFamily="34" charset="0"/>
                <a:ea typeface="Roboto" pitchFamily="34" charset="-122"/>
                <a:cs typeface="Roboto" pitchFamily="34" charset="-120"/>
              </a:rPr>
              <a:t>Users can modify inputs on the fly to see how different factors affect the prediction outcome in real-time.</a:t>
            </a:r>
            <a:endParaRPr lang="en-US" sz="1361"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159</TotalTime>
  <Words>1271</Words>
  <Application>Microsoft Office PowerPoint</Application>
  <PresentationFormat>Custom</PresentationFormat>
  <Paragraphs>165</Paragraphs>
  <Slides>17</Slides>
  <Notes>15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Calibri</vt:lpstr>
      <vt:lpstr>Calibri Light</vt:lpstr>
      <vt:lpstr>Poppins</vt:lpstr>
      <vt:lpstr>Roboto</vt:lpstr>
      <vt:lpstr>Tw Cen MT</vt:lpstr>
      <vt:lpstr>Tw Cen MT Condensed</vt:lpstr>
      <vt:lpstr>Wingdings 3</vt:lpstr>
      <vt:lpstr>Integral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Ashish Kumar</cp:lastModifiedBy>
  <cp:revision>4</cp:revision>
  <dcterms:created xsi:type="dcterms:W3CDTF">2024-06-29T18:15:01Z</dcterms:created>
  <dcterms:modified xsi:type="dcterms:W3CDTF">2024-06-30T09:28:59Z</dcterms:modified>
</cp:coreProperties>
</file>